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731" r:id="rId5"/>
  </p:sldMasterIdLst>
  <p:notesMasterIdLst>
    <p:notesMasterId r:id="rId13"/>
  </p:notesMasterIdLst>
  <p:handoutMasterIdLst>
    <p:handoutMasterId r:id="rId14"/>
  </p:handoutMasterIdLst>
  <p:sldIdLst>
    <p:sldId id="479" r:id="rId6"/>
    <p:sldId id="582" r:id="rId7"/>
    <p:sldId id="569" r:id="rId8"/>
    <p:sldId id="585" r:id="rId9"/>
    <p:sldId id="581" r:id="rId10"/>
    <p:sldId id="574" r:id="rId11"/>
    <p:sldId id="575" r:id="rId12"/>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521415D9-36F7-43E2-AB2F-B90AF26B5E84}">
      <p14:sectionLst xmlns:p14="http://schemas.microsoft.com/office/powerpoint/2010/main">
        <p14:section name="Default Section" id="{E1E897CE-CDF1-4984-976F-825A361B6637}">
          <p14:sldIdLst>
            <p14:sldId id="479"/>
            <p14:sldId id="582"/>
            <p14:sldId id="569"/>
            <p14:sldId id="585"/>
            <p14:sldId id="581"/>
            <p14:sldId id="574"/>
            <p14:sldId id="575"/>
          </p14:sldIdLst>
        </p14:section>
        <p14:section name="Backup Slides" id="{EE852386-EE1A-4FBD-8925-E933E655EF5B}">
          <p14:sldIdLst/>
        </p14:section>
      </p14:sectionLst>
    </p:ext>
    <p:ext uri="{EFAFB233-063F-42B5-8137-9DF3F51BA10A}">
      <p15:sldGuideLst xmlns:p15="http://schemas.microsoft.com/office/powerpoint/2012/main">
        <p15:guide id="1" orient="horz" pos="1104" userDrawn="1">
          <p15:clr>
            <a:srgbClr val="A4A3A4"/>
          </p15:clr>
        </p15:guide>
        <p15:guide id="2" pos="480"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9">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1B21727-8052-4FD3-BFB4-0CA4E7F15CC6}" name="Samantha DeLuca" initials="SD" userId="S::sam@icatalystinc.com::850e8e82-dfd1-485f-a817-fc9386fff383" providerId="AD"/>
  <p188:author id="{0B7D8E73-1776-F340-0924-CA4375B13BEE}" name="Monika Trivedi" initials="MT" userId="S::monika.trivedi@icatalystinc.com::0d6b2e49-e445-4cae-8a1a-31bdfae4c2a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Trivedi, Monika CTR (FAA)" initials="TMC(" lastIdx="2" clrIdx="0">
    <p:extLst>
      <p:ext uri="{19B8F6BF-5375-455C-9EA6-DF929625EA0E}">
        <p15:presenceInfo xmlns:p15="http://schemas.microsoft.com/office/powerpoint/2012/main" userId="S-1-5-21-3215564045-1863808890-1157122868-2036085" providerId="AD"/>
      </p:ext>
    </p:extLst>
  </p:cmAuthor>
  <p:cmAuthor id="2" name="Nauzo, Aishat (FAA)" initials="NA(" lastIdx="5" clrIdx="1">
    <p:extLst>
      <p:ext uri="{19B8F6BF-5375-455C-9EA6-DF929625EA0E}">
        <p15:presenceInfo xmlns:p15="http://schemas.microsoft.com/office/powerpoint/2012/main" userId="S-1-5-21-3215564045-1863808890-1157122868-134501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1AB25"/>
    <a:srgbClr val="FFFF00"/>
    <a:srgbClr val="143F6A"/>
    <a:srgbClr val="5A8030"/>
    <a:srgbClr val="00685E"/>
    <a:srgbClr val="FFFFFF"/>
    <a:srgbClr val="84BB49"/>
    <a:srgbClr val="3333FF"/>
    <a:srgbClr val="00B0F0"/>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A1339AE-CF47-4AD8-967B-3D3360CD2340}" v="36" dt="2023-09-19T22:11:50.059"/>
  </p1510:revLst>
</p1510:revInfo>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381" autoAdjust="0"/>
    <p:restoredTop sz="96247" autoAdjust="0"/>
  </p:normalViewPr>
  <p:slideViewPr>
    <p:cSldViewPr snapToGrid="0">
      <p:cViewPr varScale="1">
        <p:scale>
          <a:sx n="63" d="100"/>
          <a:sy n="63" d="100"/>
        </p:scale>
        <p:origin x="1772" y="56"/>
      </p:cViewPr>
      <p:guideLst>
        <p:guide orient="horz" pos="1104"/>
        <p:guide pos="480"/>
      </p:guideLst>
    </p:cSldViewPr>
  </p:slideViewPr>
  <p:notesTextViewPr>
    <p:cViewPr>
      <p:scale>
        <a:sx n="1" d="1"/>
        <a:sy n="1" d="1"/>
      </p:scale>
      <p:origin x="0" y="0"/>
    </p:cViewPr>
  </p:notesTextViewPr>
  <p:notesViewPr>
    <p:cSldViewPr snapToGrid="0">
      <p:cViewPr>
        <p:scale>
          <a:sx n="140" d="100"/>
          <a:sy n="140" d="100"/>
        </p:scale>
        <p:origin x="2628" y="-2166"/>
      </p:cViewPr>
      <p:guideLst>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handoutMaster" Target="handoutMasters/handoutMaster1.xml"/><Relationship Id="rId22"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nika Trivedi" userId="0d6b2e49-e445-4cae-8a1a-31bdfae4c2af" providerId="ADAL" clId="{28D2750E-0EB9-4929-89A5-F8E3FC54CDDA}"/>
    <pc:docChg chg="modSld">
      <pc:chgData name="Monika Trivedi" userId="0d6b2e49-e445-4cae-8a1a-31bdfae4c2af" providerId="ADAL" clId="{28D2750E-0EB9-4929-89A5-F8E3FC54CDDA}" dt="2023-09-20T04:27:28.093" v="1" actId="20577"/>
      <pc:docMkLst>
        <pc:docMk/>
      </pc:docMkLst>
      <pc:sldChg chg="modSp mod">
        <pc:chgData name="Monika Trivedi" userId="0d6b2e49-e445-4cae-8a1a-31bdfae4c2af" providerId="ADAL" clId="{28D2750E-0EB9-4929-89A5-F8E3FC54CDDA}" dt="2023-09-20T04:27:28.093" v="1" actId="20577"/>
        <pc:sldMkLst>
          <pc:docMk/>
          <pc:sldMk cId="1100770692" sldId="582"/>
        </pc:sldMkLst>
        <pc:spChg chg="mod">
          <ac:chgData name="Monika Trivedi" userId="0d6b2e49-e445-4cae-8a1a-31bdfae4c2af" providerId="ADAL" clId="{28D2750E-0EB9-4929-89A5-F8E3FC54CDDA}" dt="2023-09-20T04:27:28.093" v="1" actId="20577"/>
          <ac:spMkLst>
            <pc:docMk/>
            <pc:sldMk cId="1100770692" sldId="582"/>
            <ac:spMk id="4" creationId="{0F535168-BCB9-A36A-8BAD-E3134C63157B}"/>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623" tIns="45810" rIns="91623" bIns="45810" rtlCol="0"/>
          <a:lstStyle>
            <a:lvl1pPr algn="l">
              <a:defRPr sz="1200">
                <a:cs typeface="+mn-cs"/>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623" tIns="45810" rIns="91623" bIns="45810" rtlCol="0"/>
          <a:lstStyle>
            <a:lvl1pPr algn="r">
              <a:defRPr sz="1200">
                <a:cs typeface="+mn-cs"/>
              </a:defRPr>
            </a:lvl1pPr>
          </a:lstStyle>
          <a:p>
            <a:pPr>
              <a:defRPr/>
            </a:pPr>
            <a:fld id="{7AC876E6-16B7-4012-840C-0EBE1804ED81}" type="datetimeFigureOut">
              <a:rPr lang="en-US"/>
              <a:pPr>
                <a:defRPr/>
              </a:pPr>
              <a:t>9/20/2023</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623" tIns="45810" rIns="91623" bIns="45810" rtlCol="0" anchor="b"/>
          <a:lstStyle>
            <a:lvl1pPr algn="l">
              <a:defRPr sz="1200">
                <a:cs typeface="+mn-cs"/>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623" tIns="45810" rIns="91623" bIns="45810" rtlCol="0" anchor="b"/>
          <a:lstStyle>
            <a:lvl1pPr algn="r">
              <a:defRPr sz="1200">
                <a:cs typeface="+mn-cs"/>
              </a:defRPr>
            </a:lvl1pPr>
          </a:lstStyle>
          <a:p>
            <a:pPr>
              <a:defRPr/>
            </a:pPr>
            <a:fld id="{665DAD9B-F959-4945-8DE1-4EB1DA1EAECB}" type="slidenum">
              <a:rPr lang="en-US"/>
              <a:pPr>
                <a:defRPr/>
              </a:pPr>
              <a:t>‹#›</a:t>
            </a:fld>
            <a:endParaRPr lang="en-US"/>
          </a:p>
        </p:txBody>
      </p:sp>
    </p:spTree>
    <p:extLst>
      <p:ext uri="{BB962C8B-B14F-4D97-AF65-F5344CB8AC3E}">
        <p14:creationId xmlns:p14="http://schemas.microsoft.com/office/powerpoint/2010/main" val="25758402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3550"/>
          </a:xfrm>
          <a:prstGeom prst="rect">
            <a:avLst/>
          </a:prstGeom>
        </p:spPr>
        <p:txBody>
          <a:bodyPr vert="horz" lIns="93336" tIns="46668" rIns="93336" bIns="46668"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0338" y="0"/>
            <a:ext cx="3038475" cy="463550"/>
          </a:xfrm>
          <a:prstGeom prst="rect">
            <a:avLst/>
          </a:prstGeom>
        </p:spPr>
        <p:txBody>
          <a:bodyPr vert="horz" lIns="93336" tIns="46668" rIns="93336" bIns="46668" rtlCol="0"/>
          <a:lstStyle>
            <a:lvl1pPr algn="r" fontAlgn="auto">
              <a:spcBef>
                <a:spcPts val="0"/>
              </a:spcBef>
              <a:spcAft>
                <a:spcPts val="0"/>
              </a:spcAft>
              <a:defRPr sz="1200">
                <a:latin typeface="+mn-lt"/>
                <a:cs typeface="+mn-cs"/>
              </a:defRPr>
            </a:lvl1pPr>
          </a:lstStyle>
          <a:p>
            <a:pPr>
              <a:defRPr/>
            </a:pPr>
            <a:fld id="{A1E5B783-8DBC-433B-8CAA-BBCCEAE510AF}" type="datetimeFigureOut">
              <a:rPr lang="en-US"/>
              <a:pPr>
                <a:defRPr/>
              </a:pPr>
              <a:t>9/20/2023</a:t>
            </a:fld>
            <a:endParaRPr lang="en-US"/>
          </a:p>
        </p:txBody>
      </p:sp>
      <p:sp>
        <p:nvSpPr>
          <p:cNvPr id="4" name="Slide Image Placeholder 3"/>
          <p:cNvSpPr>
            <a:spLocks noGrp="1" noRot="1" noChangeAspect="1"/>
          </p:cNvSpPr>
          <p:nvPr>
            <p:ph type="sldImg" idx="2"/>
          </p:nvPr>
        </p:nvSpPr>
        <p:spPr>
          <a:xfrm>
            <a:off x="1181100" y="700088"/>
            <a:ext cx="4648200" cy="3486150"/>
          </a:xfrm>
          <a:prstGeom prst="rect">
            <a:avLst/>
          </a:prstGeom>
          <a:noFill/>
          <a:ln w="12700">
            <a:solidFill>
              <a:prstClr val="black"/>
            </a:solidFill>
          </a:ln>
        </p:spPr>
        <p:txBody>
          <a:bodyPr vert="horz" lIns="93336" tIns="46668" rIns="93336" bIns="46668" rtlCol="0" anchor="ctr"/>
          <a:lstStyle/>
          <a:p>
            <a:pPr lvl="0"/>
            <a:endParaRPr lang="en-US" noProof="0"/>
          </a:p>
        </p:txBody>
      </p:sp>
      <p:sp>
        <p:nvSpPr>
          <p:cNvPr id="5" name="Notes Placeholder 4"/>
          <p:cNvSpPr>
            <a:spLocks noGrp="1"/>
          </p:cNvSpPr>
          <p:nvPr>
            <p:ph type="body" sz="quarter" idx="3"/>
          </p:nvPr>
        </p:nvSpPr>
        <p:spPr>
          <a:xfrm>
            <a:off x="701675" y="4416425"/>
            <a:ext cx="5607050" cy="4181475"/>
          </a:xfrm>
          <a:prstGeom prst="rect">
            <a:avLst/>
          </a:prstGeom>
        </p:spPr>
        <p:txBody>
          <a:bodyPr vert="horz" lIns="93336" tIns="46668" rIns="93336" bIns="46668"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31263"/>
            <a:ext cx="3038475" cy="463550"/>
          </a:xfrm>
          <a:prstGeom prst="rect">
            <a:avLst/>
          </a:prstGeom>
        </p:spPr>
        <p:txBody>
          <a:bodyPr vert="horz" lIns="93336" tIns="46668" rIns="93336" bIns="46668"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0338" y="8831263"/>
            <a:ext cx="3038475" cy="463550"/>
          </a:xfrm>
          <a:prstGeom prst="rect">
            <a:avLst/>
          </a:prstGeom>
        </p:spPr>
        <p:txBody>
          <a:bodyPr vert="horz" lIns="93336" tIns="46668" rIns="93336" bIns="46668" rtlCol="0" anchor="b"/>
          <a:lstStyle>
            <a:lvl1pPr algn="r" fontAlgn="auto">
              <a:spcBef>
                <a:spcPts val="0"/>
              </a:spcBef>
              <a:spcAft>
                <a:spcPts val="0"/>
              </a:spcAft>
              <a:defRPr sz="1200">
                <a:latin typeface="+mn-lt"/>
                <a:cs typeface="+mn-cs"/>
              </a:defRPr>
            </a:lvl1pPr>
          </a:lstStyle>
          <a:p>
            <a:pPr>
              <a:defRPr/>
            </a:pPr>
            <a:fld id="{AD8D5F09-9666-4525-B949-CDAB1457B30C}" type="slidenum">
              <a:rPr lang="en-US"/>
              <a:pPr>
                <a:defRPr/>
              </a:pPr>
              <a:t>‹#›</a:t>
            </a:fld>
            <a:endParaRPr lang="en-US"/>
          </a:p>
        </p:txBody>
      </p:sp>
    </p:spTree>
    <p:extLst>
      <p:ext uri="{BB962C8B-B14F-4D97-AF65-F5344CB8AC3E}">
        <p14:creationId xmlns:p14="http://schemas.microsoft.com/office/powerpoint/2010/main" val="12508276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600" kern="1200">
        <a:solidFill>
          <a:schemeClr val="tx1"/>
        </a:solidFill>
        <a:latin typeface="+mn-lt"/>
        <a:ea typeface="+mn-ea"/>
        <a:cs typeface="+mn-cs"/>
      </a:defRPr>
    </a:lvl1pPr>
    <a:lvl2pPr marL="457200" algn="l" rtl="0" eaLnBrk="0" fontAlgn="base" hangingPunct="0">
      <a:spcBef>
        <a:spcPct val="30000"/>
      </a:spcBef>
      <a:spcAft>
        <a:spcPct val="0"/>
      </a:spcAft>
      <a:defRPr sz="1600" kern="1200">
        <a:solidFill>
          <a:schemeClr val="tx1"/>
        </a:solidFill>
        <a:latin typeface="+mn-lt"/>
        <a:ea typeface="+mn-ea"/>
        <a:cs typeface="+mn-cs"/>
      </a:defRPr>
    </a:lvl2pPr>
    <a:lvl3pPr marL="914400" algn="l" rtl="0" eaLnBrk="0" fontAlgn="base" hangingPunct="0">
      <a:spcBef>
        <a:spcPct val="30000"/>
      </a:spcBef>
      <a:spcAft>
        <a:spcPct val="0"/>
      </a:spcAft>
      <a:defRPr sz="1600" kern="1200">
        <a:solidFill>
          <a:schemeClr val="tx1"/>
        </a:solidFill>
        <a:latin typeface="+mn-lt"/>
        <a:ea typeface="+mn-ea"/>
        <a:cs typeface="+mn-cs"/>
      </a:defRPr>
    </a:lvl3pPr>
    <a:lvl4pPr marL="1371600" algn="l" rtl="0" eaLnBrk="0" fontAlgn="base" hangingPunct="0">
      <a:spcBef>
        <a:spcPct val="30000"/>
      </a:spcBef>
      <a:spcAft>
        <a:spcPct val="0"/>
      </a:spcAft>
      <a:defRPr sz="1600" kern="1200">
        <a:solidFill>
          <a:schemeClr val="tx1"/>
        </a:solidFill>
        <a:latin typeface="+mn-lt"/>
        <a:ea typeface="+mn-ea"/>
        <a:cs typeface="+mn-cs"/>
      </a:defRPr>
    </a:lvl4pPr>
    <a:lvl5pPr marL="1828800" algn="l" rtl="0" eaLnBrk="0" fontAlgn="base" hangingPunct="0">
      <a:spcBef>
        <a:spcPct val="30000"/>
      </a:spcBef>
      <a:spcAft>
        <a:spcPct val="0"/>
      </a:spcAft>
      <a:defRPr sz="16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3231599-E90B-460B-AF86-13137B7BC5CB}" type="slidenum">
              <a:rPr lang="en-US" smtClean="0"/>
              <a:pPr fontAlgn="base">
                <a:spcBef>
                  <a:spcPct val="0"/>
                </a:spcBef>
                <a:spcAft>
                  <a:spcPct val="0"/>
                </a:spcAft>
                <a:defRPr/>
              </a:pPr>
              <a:t>1</a:t>
            </a:fld>
            <a:endParaRPr lang="en-US"/>
          </a:p>
        </p:txBody>
      </p:sp>
      <p:sp>
        <p:nvSpPr>
          <p:cNvPr id="29699" name="Rectangle 2"/>
          <p:cNvSpPr>
            <a:spLocks noGrp="1" noRot="1" noChangeAspect="1" noChangeArrowheads="1" noTextEdit="1"/>
          </p:cNvSpPr>
          <p:nvPr>
            <p:ph type="sldImg"/>
            <p:custDataLst>
              <p:tags r:id="rId1"/>
            </p:custDataLst>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41392454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AD8D5F09-9666-4525-B949-CDAB1457B30C}" type="slidenum">
              <a:rPr lang="en-US" smtClean="0"/>
              <a:pPr>
                <a:defRPr/>
              </a:pPr>
              <a:t>2</a:t>
            </a:fld>
            <a:endParaRPr lang="en-US"/>
          </a:p>
        </p:txBody>
      </p:sp>
    </p:spTree>
    <p:extLst>
      <p:ext uri="{BB962C8B-B14F-4D97-AF65-F5344CB8AC3E}">
        <p14:creationId xmlns:p14="http://schemas.microsoft.com/office/powerpoint/2010/main" val="23420846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nSpc>
                <a:spcPct val="114000"/>
              </a:lnSpc>
              <a:spcBef>
                <a:spcPts val="0"/>
              </a:spcBef>
              <a:spcAft>
                <a:spcPts val="0"/>
              </a:spcAft>
              <a:buFont typeface="Arial" panose="020B0604020202020204" pitchFamily="34" charset="0"/>
              <a:buChar char="•"/>
            </a:pPr>
            <a:r>
              <a:rPr lang="en-US" sz="1100" dirty="0">
                <a:latin typeface="Arial" panose="020B0604020202020204" pitchFamily="34" charset="0"/>
                <a:cs typeface="Arial" panose="020B0604020202020204" pitchFamily="34" charset="0"/>
              </a:rPr>
              <a:t>Week Ending 06/04: </a:t>
            </a:r>
            <a:r>
              <a:rPr lang="en-US" sz="1100" b="1" dirty="0">
                <a:latin typeface="Arial" panose="020B0604020202020204" pitchFamily="34" charset="0"/>
                <a:cs typeface="Arial" panose="020B0604020202020204" pitchFamily="34" charset="0"/>
              </a:rPr>
              <a:t>4</a:t>
            </a:r>
            <a:r>
              <a:rPr lang="en-US" sz="1100" dirty="0">
                <a:latin typeface="Arial" panose="020B0604020202020204" pitchFamily="34" charset="0"/>
                <a:cs typeface="Arial" panose="020B0604020202020204" pitchFamily="34" charset="0"/>
              </a:rPr>
              <a:t> users (includes Memorial Day holiday)</a:t>
            </a:r>
          </a:p>
          <a:p>
            <a:pPr marL="342900" indent="-342900">
              <a:lnSpc>
                <a:spcPct val="114000"/>
              </a:lnSpc>
              <a:spcBef>
                <a:spcPts val="0"/>
              </a:spcBef>
              <a:spcAft>
                <a:spcPts val="0"/>
              </a:spcAft>
              <a:buFont typeface="Arial" panose="020B0604020202020204" pitchFamily="34" charset="0"/>
              <a:buChar char="•"/>
            </a:pPr>
            <a:r>
              <a:rPr lang="en-US" sz="1100" dirty="0">
                <a:latin typeface="Arial" panose="020B0604020202020204" pitchFamily="34" charset="0"/>
                <a:cs typeface="Arial" panose="020B0604020202020204" pitchFamily="34" charset="0"/>
              </a:rPr>
              <a:t>Week Ending 06/11: </a:t>
            </a:r>
            <a:r>
              <a:rPr lang="en-US" sz="1100" b="1" dirty="0">
                <a:latin typeface="Arial" panose="020B0604020202020204" pitchFamily="34" charset="0"/>
                <a:cs typeface="Arial" panose="020B0604020202020204" pitchFamily="34" charset="0"/>
              </a:rPr>
              <a:t>8</a:t>
            </a:r>
            <a:r>
              <a:rPr lang="en-US" sz="1100" dirty="0">
                <a:latin typeface="Arial" panose="020B0604020202020204" pitchFamily="34" charset="0"/>
                <a:cs typeface="Arial" panose="020B0604020202020204" pitchFamily="34" charset="0"/>
              </a:rPr>
              <a:t> users (June bulletin distributed)</a:t>
            </a:r>
          </a:p>
          <a:p>
            <a:pPr marL="342900" indent="-342900">
              <a:lnSpc>
                <a:spcPct val="114000"/>
              </a:lnSpc>
              <a:spcBef>
                <a:spcPts val="0"/>
              </a:spcBef>
              <a:spcAft>
                <a:spcPts val="0"/>
              </a:spcAft>
              <a:buFont typeface="Arial" panose="020B0604020202020204" pitchFamily="34" charset="0"/>
              <a:buChar char="•"/>
            </a:pPr>
            <a:r>
              <a:rPr lang="en-US" sz="1100" dirty="0">
                <a:latin typeface="Arial" panose="020B0604020202020204" pitchFamily="34" charset="0"/>
                <a:cs typeface="Arial" panose="020B0604020202020204" pitchFamily="34" charset="0"/>
              </a:rPr>
              <a:t>Week Ending 06/18: </a:t>
            </a:r>
            <a:r>
              <a:rPr lang="en-US" sz="1100" b="1" dirty="0">
                <a:latin typeface="Arial" panose="020B0604020202020204" pitchFamily="34" charset="0"/>
                <a:cs typeface="Arial" panose="020B0604020202020204" pitchFamily="34" charset="0"/>
              </a:rPr>
              <a:t>10</a:t>
            </a:r>
            <a:r>
              <a:rPr lang="en-US" sz="1100" dirty="0">
                <a:latin typeface="Arial" panose="020B0604020202020204" pitchFamily="34" charset="0"/>
                <a:cs typeface="Arial" panose="020B0604020202020204" pitchFamily="34" charset="0"/>
              </a:rPr>
              <a:t> users</a:t>
            </a:r>
          </a:p>
          <a:p>
            <a:pPr marL="342900" indent="-342900">
              <a:lnSpc>
                <a:spcPct val="114000"/>
              </a:lnSpc>
              <a:spcBef>
                <a:spcPts val="0"/>
              </a:spcBef>
              <a:spcAft>
                <a:spcPts val="0"/>
              </a:spcAft>
              <a:buFont typeface="Arial" panose="020B0604020202020204" pitchFamily="34" charset="0"/>
              <a:buChar char="•"/>
            </a:pPr>
            <a:r>
              <a:rPr lang="en-US" sz="1100" dirty="0">
                <a:latin typeface="Arial" panose="020B0604020202020204" pitchFamily="34" charset="0"/>
                <a:cs typeface="Arial" panose="020B0604020202020204" pitchFamily="34" charset="0"/>
              </a:rPr>
              <a:t>Week Ending 06/25: </a:t>
            </a:r>
            <a:r>
              <a:rPr lang="en-US" sz="1100" b="1" dirty="0">
                <a:latin typeface="Arial" panose="020B0604020202020204" pitchFamily="34" charset="0"/>
                <a:cs typeface="Arial" panose="020B0604020202020204" pitchFamily="34" charset="0"/>
              </a:rPr>
              <a:t>9</a:t>
            </a:r>
            <a:r>
              <a:rPr lang="en-US" sz="1100" dirty="0">
                <a:latin typeface="Arial" panose="020B0604020202020204" pitchFamily="34" charset="0"/>
                <a:cs typeface="Arial" panose="020B0604020202020204" pitchFamily="34" charset="0"/>
              </a:rPr>
              <a:t> users (includes Juneteenth holiday)</a:t>
            </a:r>
          </a:p>
          <a:p>
            <a:pPr marL="342900" indent="-342900">
              <a:lnSpc>
                <a:spcPct val="114000"/>
              </a:lnSpc>
              <a:spcBef>
                <a:spcPts val="0"/>
              </a:spcBef>
              <a:spcAft>
                <a:spcPts val="0"/>
              </a:spcAft>
              <a:buFont typeface="Arial" panose="020B0604020202020204" pitchFamily="34" charset="0"/>
              <a:buChar char="•"/>
            </a:pPr>
            <a:r>
              <a:rPr lang="en-US" sz="1100" dirty="0">
                <a:latin typeface="Arial" panose="020B0604020202020204" pitchFamily="34" charset="0"/>
                <a:cs typeface="Arial" panose="020B0604020202020204" pitchFamily="34" charset="0"/>
              </a:rPr>
              <a:t>Week Ending 07/02: </a:t>
            </a:r>
            <a:r>
              <a:rPr lang="en-US" sz="1100" b="1" dirty="0">
                <a:latin typeface="Arial" panose="020B0604020202020204" pitchFamily="34" charset="0"/>
                <a:cs typeface="Arial" panose="020B0604020202020204" pitchFamily="34" charset="0"/>
              </a:rPr>
              <a:t>11</a:t>
            </a:r>
            <a:r>
              <a:rPr lang="en-US" sz="1100" dirty="0">
                <a:latin typeface="Arial" panose="020B0604020202020204" pitchFamily="34" charset="0"/>
                <a:cs typeface="Arial" panose="020B0604020202020204" pitchFamily="34" charset="0"/>
              </a:rPr>
              <a:t> users (RCMT Summer Series briefing on 6/27)</a:t>
            </a:r>
          </a:p>
          <a:p>
            <a:pPr marL="342900" indent="-342900">
              <a:lnSpc>
                <a:spcPct val="114000"/>
              </a:lnSpc>
              <a:spcBef>
                <a:spcPts val="0"/>
              </a:spcBef>
              <a:spcAft>
                <a:spcPts val="0"/>
              </a:spcAft>
              <a:buFont typeface="Arial" panose="020B0604020202020204" pitchFamily="34" charset="0"/>
              <a:buChar char="•"/>
            </a:pPr>
            <a:r>
              <a:rPr lang="en-US" sz="1100" dirty="0">
                <a:latin typeface="Arial" panose="020B0604020202020204" pitchFamily="34" charset="0"/>
                <a:cs typeface="Arial" panose="020B0604020202020204" pitchFamily="34" charset="0"/>
              </a:rPr>
              <a:t>Week Ending 07/09: </a:t>
            </a:r>
            <a:r>
              <a:rPr lang="en-US" sz="1100" b="1" dirty="0">
                <a:latin typeface="Arial" panose="020B0604020202020204" pitchFamily="34" charset="0"/>
                <a:cs typeface="Arial" panose="020B0604020202020204" pitchFamily="34" charset="0"/>
              </a:rPr>
              <a:t>9</a:t>
            </a:r>
            <a:r>
              <a:rPr lang="en-US" sz="1100" dirty="0">
                <a:latin typeface="Arial" panose="020B0604020202020204" pitchFamily="34" charset="0"/>
                <a:cs typeface="Arial" panose="020B0604020202020204" pitchFamily="34" charset="0"/>
              </a:rPr>
              <a:t> users (includes July 4</a:t>
            </a:r>
            <a:r>
              <a:rPr lang="en-US" sz="1100" baseline="30000" dirty="0">
                <a:latin typeface="Arial" panose="020B0604020202020204" pitchFamily="34" charset="0"/>
                <a:cs typeface="Arial" panose="020B0604020202020204" pitchFamily="34" charset="0"/>
              </a:rPr>
              <a:t>th</a:t>
            </a:r>
            <a:r>
              <a:rPr lang="en-US" sz="1100" dirty="0">
                <a:latin typeface="Arial" panose="020B0604020202020204" pitchFamily="34" charset="0"/>
                <a:cs typeface="Arial" panose="020B0604020202020204" pitchFamily="34" charset="0"/>
              </a:rPr>
              <a:t> holiday; July bulletin distributed)</a:t>
            </a:r>
          </a:p>
          <a:p>
            <a:pPr marL="342900" indent="-342900">
              <a:lnSpc>
                <a:spcPct val="114000"/>
              </a:lnSpc>
              <a:spcBef>
                <a:spcPts val="0"/>
              </a:spcBef>
              <a:spcAft>
                <a:spcPts val="0"/>
              </a:spcAft>
              <a:buFont typeface="Arial" panose="020B0604020202020204" pitchFamily="34" charset="0"/>
              <a:buChar char="•"/>
            </a:pPr>
            <a:r>
              <a:rPr lang="en-US" sz="1100" dirty="0">
                <a:latin typeface="Arial" panose="020B0604020202020204" pitchFamily="34" charset="0"/>
                <a:cs typeface="Arial" panose="020B0604020202020204" pitchFamily="34" charset="0"/>
              </a:rPr>
              <a:t>Week Ending 07/16: </a:t>
            </a:r>
            <a:r>
              <a:rPr lang="en-US" sz="1100" b="1" dirty="0">
                <a:latin typeface="Arial" panose="020B0604020202020204" pitchFamily="34" charset="0"/>
                <a:cs typeface="Arial" panose="020B0604020202020204" pitchFamily="34" charset="0"/>
              </a:rPr>
              <a:t>11</a:t>
            </a:r>
            <a:r>
              <a:rPr lang="en-US" sz="1100" dirty="0">
                <a:latin typeface="Arial" panose="020B0604020202020204" pitchFamily="34" charset="0"/>
                <a:cs typeface="Arial" panose="020B0604020202020204" pitchFamily="34" charset="0"/>
              </a:rPr>
              <a:t> users</a:t>
            </a:r>
          </a:p>
          <a:p>
            <a:pPr marL="342900" indent="-342900">
              <a:lnSpc>
                <a:spcPct val="114000"/>
              </a:lnSpc>
              <a:spcBef>
                <a:spcPts val="0"/>
              </a:spcBef>
              <a:spcAft>
                <a:spcPts val="0"/>
              </a:spcAft>
              <a:buFont typeface="Arial" panose="020B0604020202020204" pitchFamily="34" charset="0"/>
              <a:buChar char="•"/>
            </a:pPr>
            <a:r>
              <a:rPr lang="en-US" sz="1100" dirty="0">
                <a:latin typeface="Arial" panose="020B0604020202020204" pitchFamily="34" charset="0"/>
                <a:cs typeface="Arial" panose="020B0604020202020204" pitchFamily="34" charset="0"/>
              </a:rPr>
              <a:t>Week Ending 07/23:</a:t>
            </a:r>
            <a:r>
              <a:rPr lang="en-US" sz="1100" b="1" dirty="0">
                <a:latin typeface="Arial" panose="020B0604020202020204" pitchFamily="34" charset="0"/>
                <a:cs typeface="Arial" panose="020B0604020202020204" pitchFamily="34" charset="0"/>
              </a:rPr>
              <a:t> 10</a:t>
            </a:r>
            <a:r>
              <a:rPr lang="en-US" sz="1100" dirty="0">
                <a:latin typeface="Arial" panose="020B0604020202020204" pitchFamily="34" charset="0"/>
                <a:cs typeface="Arial" panose="020B0604020202020204" pitchFamily="34" charset="0"/>
              </a:rPr>
              <a:t> users</a:t>
            </a:r>
          </a:p>
          <a:p>
            <a:pPr marL="342900" indent="-342900">
              <a:lnSpc>
                <a:spcPct val="114000"/>
              </a:lnSpc>
              <a:spcBef>
                <a:spcPts val="0"/>
              </a:spcBef>
              <a:spcAft>
                <a:spcPts val="0"/>
              </a:spcAft>
              <a:buFont typeface="Arial" panose="020B0604020202020204" pitchFamily="34" charset="0"/>
              <a:buChar char="•"/>
            </a:pPr>
            <a:r>
              <a:rPr lang="en-US" sz="1100" dirty="0">
                <a:latin typeface="Arial" panose="020B0604020202020204" pitchFamily="34" charset="0"/>
                <a:cs typeface="Arial" panose="020B0604020202020204" pitchFamily="34" charset="0"/>
              </a:rPr>
              <a:t>Week Ending 07/30: </a:t>
            </a:r>
            <a:r>
              <a:rPr lang="en-US" sz="1100" b="1" dirty="0">
                <a:latin typeface="Arial" panose="020B0604020202020204" pitchFamily="34" charset="0"/>
                <a:cs typeface="Arial" panose="020B0604020202020204" pitchFamily="34" charset="0"/>
              </a:rPr>
              <a:t>13</a:t>
            </a:r>
            <a:r>
              <a:rPr lang="en-US" sz="1100" dirty="0">
                <a:latin typeface="Arial" panose="020B0604020202020204" pitchFamily="34" charset="0"/>
                <a:cs typeface="Arial" panose="020B0604020202020204" pitchFamily="34" charset="0"/>
              </a:rPr>
              <a:t> users</a:t>
            </a:r>
          </a:p>
          <a:p>
            <a:pPr marL="342900" indent="-342900">
              <a:lnSpc>
                <a:spcPct val="114000"/>
              </a:lnSpc>
              <a:spcBef>
                <a:spcPts val="0"/>
              </a:spcBef>
              <a:spcAft>
                <a:spcPts val="0"/>
              </a:spcAft>
              <a:buFont typeface="Arial" panose="020B0604020202020204" pitchFamily="34" charset="0"/>
              <a:buChar char="•"/>
            </a:pPr>
            <a:r>
              <a:rPr lang="en-US" sz="1100" dirty="0">
                <a:latin typeface="Arial" panose="020B0604020202020204" pitchFamily="34" charset="0"/>
                <a:cs typeface="Arial" panose="020B0604020202020204" pitchFamily="34" charset="0"/>
              </a:rPr>
              <a:t>Week Ending 08/06: </a:t>
            </a:r>
            <a:r>
              <a:rPr lang="en-US" sz="1100" b="1" dirty="0">
                <a:latin typeface="Arial" panose="020B0604020202020204" pitchFamily="34" charset="0"/>
                <a:cs typeface="Arial" panose="020B0604020202020204" pitchFamily="34" charset="0"/>
              </a:rPr>
              <a:t>9 </a:t>
            </a:r>
            <a:r>
              <a:rPr lang="en-US" sz="1100" dirty="0">
                <a:latin typeface="Arial" panose="020B0604020202020204" pitchFamily="34" charset="0"/>
                <a:cs typeface="Arial" panose="020B0604020202020204" pitchFamily="34" charset="0"/>
              </a:rPr>
              <a:t>users (August bulletin distributed)</a:t>
            </a:r>
          </a:p>
          <a:p>
            <a:pPr marL="342900" indent="-342900">
              <a:lnSpc>
                <a:spcPct val="114000"/>
              </a:lnSpc>
              <a:spcBef>
                <a:spcPts val="0"/>
              </a:spcBef>
              <a:spcAft>
                <a:spcPts val="0"/>
              </a:spcAft>
              <a:buFont typeface="Arial" panose="020B0604020202020204" pitchFamily="34" charset="0"/>
              <a:buChar char="•"/>
            </a:pPr>
            <a:r>
              <a:rPr lang="en-US" sz="1100" dirty="0">
                <a:latin typeface="Arial" panose="020B0604020202020204" pitchFamily="34" charset="0"/>
                <a:cs typeface="Arial" panose="020B0604020202020204" pitchFamily="34" charset="0"/>
              </a:rPr>
              <a:t>Week Ending 08/13: </a:t>
            </a:r>
            <a:r>
              <a:rPr lang="en-US" sz="1100" b="1" dirty="0">
                <a:latin typeface="Arial" panose="020B0604020202020204" pitchFamily="34" charset="0"/>
                <a:cs typeface="Arial" panose="020B0604020202020204" pitchFamily="34" charset="0"/>
              </a:rPr>
              <a:t>9 </a:t>
            </a:r>
            <a:r>
              <a:rPr lang="en-US" sz="1100" dirty="0">
                <a:latin typeface="Arial" panose="020B0604020202020204" pitchFamily="34" charset="0"/>
                <a:cs typeface="Arial" panose="020B0604020202020204" pitchFamily="34" charset="0"/>
              </a:rPr>
              <a:t>users</a:t>
            </a:r>
          </a:p>
          <a:p>
            <a:pPr marL="342900" indent="-342900">
              <a:lnSpc>
                <a:spcPct val="114000"/>
              </a:lnSpc>
              <a:spcBef>
                <a:spcPts val="0"/>
              </a:spcBef>
              <a:spcAft>
                <a:spcPts val="0"/>
              </a:spcAft>
              <a:buFont typeface="Arial" panose="020B0604020202020204" pitchFamily="34" charset="0"/>
              <a:buChar char="•"/>
            </a:pPr>
            <a:r>
              <a:rPr lang="en-US" sz="1100" dirty="0">
                <a:latin typeface="Arial" panose="020B0604020202020204" pitchFamily="34" charset="0"/>
                <a:cs typeface="Arial" panose="020B0604020202020204" pitchFamily="34" charset="0"/>
              </a:rPr>
              <a:t>Week Ending 08/20: </a:t>
            </a:r>
            <a:r>
              <a:rPr lang="en-US" sz="1100" b="1" dirty="0">
                <a:latin typeface="Arial" panose="020B0604020202020204" pitchFamily="34" charset="0"/>
                <a:cs typeface="Arial" panose="020B0604020202020204" pitchFamily="34" charset="0"/>
              </a:rPr>
              <a:t>11 </a:t>
            </a:r>
            <a:r>
              <a:rPr lang="en-US" sz="1100" dirty="0">
                <a:latin typeface="Arial" panose="020B0604020202020204" pitchFamily="34" charset="0"/>
                <a:cs typeface="Arial" panose="020B0604020202020204" pitchFamily="34" charset="0"/>
              </a:rPr>
              <a:t>users</a:t>
            </a:r>
          </a:p>
          <a:p>
            <a:pPr marL="342900" indent="-342900">
              <a:lnSpc>
                <a:spcPct val="114000"/>
              </a:lnSpc>
              <a:spcBef>
                <a:spcPts val="0"/>
              </a:spcBef>
              <a:spcAft>
                <a:spcPts val="0"/>
              </a:spcAft>
              <a:buFont typeface="Arial" panose="020B0604020202020204" pitchFamily="34" charset="0"/>
              <a:buChar char="•"/>
            </a:pPr>
            <a:r>
              <a:rPr lang="en-US" sz="1100" dirty="0">
                <a:latin typeface="Arial" panose="020B0604020202020204" pitchFamily="34" charset="0"/>
                <a:cs typeface="Arial" panose="020B0604020202020204" pitchFamily="34" charset="0"/>
              </a:rPr>
              <a:t>Week Ending 08/27: </a:t>
            </a:r>
            <a:r>
              <a:rPr lang="en-US" sz="1100" b="1" dirty="0">
                <a:latin typeface="Arial" panose="020B0604020202020204" pitchFamily="34" charset="0"/>
                <a:cs typeface="Arial" panose="020B0604020202020204" pitchFamily="34" charset="0"/>
              </a:rPr>
              <a:t>11 </a:t>
            </a:r>
            <a:r>
              <a:rPr lang="en-US" sz="1100" dirty="0">
                <a:latin typeface="Arial" panose="020B0604020202020204" pitchFamily="34" charset="0"/>
                <a:cs typeface="Arial" panose="020B0604020202020204" pitchFamily="34" charset="0"/>
              </a:rPr>
              <a:t>users</a:t>
            </a:r>
          </a:p>
          <a:p>
            <a:pPr marL="342900" indent="-342900">
              <a:lnSpc>
                <a:spcPct val="114000"/>
              </a:lnSpc>
              <a:spcBef>
                <a:spcPts val="0"/>
              </a:spcBef>
              <a:spcAft>
                <a:spcPts val="0"/>
              </a:spcAft>
              <a:buFont typeface="Arial" panose="020B0604020202020204" pitchFamily="34" charset="0"/>
              <a:buChar char="•"/>
            </a:pPr>
            <a:r>
              <a:rPr lang="en-US" sz="1100" dirty="0">
                <a:latin typeface="Arial" panose="020B0604020202020204" pitchFamily="34" charset="0"/>
                <a:cs typeface="Arial" panose="020B0604020202020204" pitchFamily="34" charset="0"/>
              </a:rPr>
              <a:t>Week Ending 09/03: </a:t>
            </a:r>
            <a:r>
              <a:rPr lang="en-US" sz="1100" b="1" dirty="0">
                <a:latin typeface="Arial" panose="020B0604020202020204" pitchFamily="34" charset="0"/>
                <a:cs typeface="Arial" panose="020B0604020202020204" pitchFamily="34" charset="0"/>
              </a:rPr>
              <a:t>10 </a:t>
            </a:r>
            <a:r>
              <a:rPr lang="en-US" sz="1100" dirty="0">
                <a:latin typeface="Arial" panose="020B0604020202020204" pitchFamily="34" charset="0"/>
                <a:cs typeface="Arial" panose="020B0604020202020204" pitchFamily="34" charset="0"/>
              </a:rPr>
              <a:t>users</a:t>
            </a:r>
          </a:p>
          <a:p>
            <a:pPr marL="342900" indent="-342900">
              <a:lnSpc>
                <a:spcPct val="114000"/>
              </a:lnSpc>
              <a:spcBef>
                <a:spcPts val="0"/>
              </a:spcBef>
              <a:spcAft>
                <a:spcPts val="0"/>
              </a:spcAft>
              <a:buFont typeface="Arial" panose="020B0604020202020204" pitchFamily="34" charset="0"/>
              <a:buChar char="•"/>
            </a:pPr>
            <a:r>
              <a:rPr lang="en-US" sz="1100" dirty="0">
                <a:latin typeface="Arial" panose="020B0604020202020204" pitchFamily="34" charset="0"/>
                <a:cs typeface="Arial" panose="020B0604020202020204" pitchFamily="34" charset="0"/>
              </a:rPr>
              <a:t>Week Ending 09/10: </a:t>
            </a:r>
            <a:r>
              <a:rPr lang="en-US" sz="1100" b="1" dirty="0">
                <a:latin typeface="Arial" panose="020B0604020202020204" pitchFamily="34" charset="0"/>
                <a:cs typeface="Arial" panose="020B0604020202020204" pitchFamily="34" charset="0"/>
              </a:rPr>
              <a:t>7 </a:t>
            </a:r>
            <a:r>
              <a:rPr lang="en-US" sz="1100" dirty="0">
                <a:latin typeface="Arial" panose="020B0604020202020204" pitchFamily="34" charset="0"/>
                <a:cs typeface="Arial" panose="020B0604020202020204" pitchFamily="34" charset="0"/>
              </a:rPr>
              <a:t>users (includes Sep 4</a:t>
            </a:r>
            <a:r>
              <a:rPr lang="en-US" sz="1100" baseline="30000" dirty="0">
                <a:latin typeface="Arial" panose="020B0604020202020204" pitchFamily="34" charset="0"/>
                <a:cs typeface="Arial" panose="020B0604020202020204" pitchFamily="34" charset="0"/>
              </a:rPr>
              <a:t>th</a:t>
            </a:r>
            <a:r>
              <a:rPr lang="en-US" sz="1100" dirty="0">
                <a:latin typeface="Arial" panose="020B0604020202020204" pitchFamily="34" charset="0"/>
                <a:cs typeface="Arial" panose="020B0604020202020204" pitchFamily="34" charset="0"/>
              </a:rPr>
              <a:t> holiday)</a:t>
            </a:r>
          </a:p>
          <a:p>
            <a:pPr marL="342900" indent="-342900">
              <a:lnSpc>
                <a:spcPct val="114000"/>
              </a:lnSpc>
              <a:spcBef>
                <a:spcPts val="0"/>
              </a:spcBef>
              <a:spcAft>
                <a:spcPts val="0"/>
              </a:spcAft>
              <a:buFont typeface="Arial" panose="020B0604020202020204" pitchFamily="34" charset="0"/>
              <a:buChar char="•"/>
            </a:pPr>
            <a:r>
              <a:rPr lang="en-US" sz="1100" dirty="0">
                <a:latin typeface="Arial" panose="020B0604020202020204" pitchFamily="34" charset="0"/>
                <a:cs typeface="Arial" panose="020B0604020202020204" pitchFamily="34" charset="0"/>
              </a:rPr>
              <a:t>Week Ending 09/17: </a:t>
            </a:r>
            <a:r>
              <a:rPr lang="en-US" sz="1100" b="1" dirty="0">
                <a:latin typeface="Arial" panose="020B0604020202020204" pitchFamily="34" charset="0"/>
                <a:cs typeface="Arial" panose="020B0604020202020204" pitchFamily="34" charset="0"/>
              </a:rPr>
              <a:t>17 </a:t>
            </a:r>
            <a:r>
              <a:rPr lang="en-US" sz="1100" dirty="0">
                <a:latin typeface="Arial" panose="020B0604020202020204" pitchFamily="34" charset="0"/>
                <a:cs typeface="Arial" panose="020B0604020202020204" pitchFamily="34" charset="0"/>
              </a:rPr>
              <a:t>users</a:t>
            </a:r>
          </a:p>
          <a:p>
            <a:pPr marL="342900" indent="-342900">
              <a:lnSpc>
                <a:spcPct val="114000"/>
              </a:lnSpc>
              <a:spcBef>
                <a:spcPts val="0"/>
              </a:spcBef>
              <a:spcAft>
                <a:spcPts val="0"/>
              </a:spcAft>
              <a:buFont typeface="Arial" panose="020B0604020202020204" pitchFamily="34" charset="0"/>
              <a:buChar char="•"/>
            </a:pPr>
            <a:endParaRPr lang="en-US" sz="1100" dirty="0">
              <a:latin typeface="Arial" panose="020B0604020202020204" pitchFamily="34" charset="0"/>
              <a:cs typeface="Arial" panose="020B0604020202020204" pitchFamily="34" charset="0"/>
            </a:endParaRPr>
          </a:p>
          <a:p>
            <a:endParaRPr lang="en-US" sz="1100" dirty="0"/>
          </a:p>
        </p:txBody>
      </p:sp>
      <p:sp>
        <p:nvSpPr>
          <p:cNvPr id="4" name="Slide Number Placeholder 3"/>
          <p:cNvSpPr>
            <a:spLocks noGrp="1"/>
          </p:cNvSpPr>
          <p:nvPr>
            <p:ph type="sldNum" sz="quarter" idx="5"/>
          </p:nvPr>
        </p:nvSpPr>
        <p:spPr/>
        <p:txBody>
          <a:bodyPr/>
          <a:lstStyle/>
          <a:p>
            <a:pPr>
              <a:defRPr/>
            </a:pPr>
            <a:fld id="{AD8D5F09-9666-4525-B949-CDAB1457B30C}" type="slidenum">
              <a:rPr lang="en-US" smtClean="0"/>
              <a:pPr>
                <a:defRPr/>
              </a:pPr>
              <a:t>4</a:t>
            </a:fld>
            <a:endParaRPr lang="en-US"/>
          </a:p>
        </p:txBody>
      </p:sp>
    </p:spTree>
    <p:extLst>
      <p:ext uri="{BB962C8B-B14F-4D97-AF65-F5344CB8AC3E}">
        <p14:creationId xmlns:p14="http://schemas.microsoft.com/office/powerpoint/2010/main" val="14284006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AD8D5F09-9666-4525-B949-CDAB1457B30C}" type="slidenum">
              <a:rPr lang="en-US" smtClean="0"/>
              <a:pPr>
                <a:defRPr/>
              </a:pPr>
              <a:t>5</a:t>
            </a:fld>
            <a:endParaRPr lang="en-US"/>
          </a:p>
        </p:txBody>
      </p:sp>
    </p:spTree>
    <p:extLst>
      <p:ext uri="{BB962C8B-B14F-4D97-AF65-F5344CB8AC3E}">
        <p14:creationId xmlns:p14="http://schemas.microsoft.com/office/powerpoint/2010/main" val="31432980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D68406-F15C-4303-97CE-0E3EE59880C4}" type="slidenum">
              <a:rPr lang="en-US" smtClean="0"/>
              <a:pPr/>
              <a:t>7</a:t>
            </a:fld>
            <a:endParaRPr lang="en-US"/>
          </a:p>
        </p:txBody>
      </p:sp>
    </p:spTree>
    <p:extLst>
      <p:ext uri="{BB962C8B-B14F-4D97-AF65-F5344CB8AC3E}">
        <p14:creationId xmlns:p14="http://schemas.microsoft.com/office/powerpoint/2010/main" val="21170063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57" y="160927"/>
            <a:ext cx="9144000" cy="5144786"/>
          </a:xfrm>
          <a:prstGeom prst="rect">
            <a:avLst/>
          </a:prstGeom>
        </p:spPr>
      </p:pic>
      <p:grpSp>
        <p:nvGrpSpPr>
          <p:cNvPr id="6" name="Group 1080"/>
          <p:cNvGrpSpPr>
            <a:grpSpLocks/>
          </p:cNvGrpSpPr>
          <p:nvPr userDrawn="1"/>
        </p:nvGrpSpPr>
        <p:grpSpPr bwMode="auto">
          <a:xfrm>
            <a:off x="5873750" y="271463"/>
            <a:ext cx="2936875" cy="909637"/>
            <a:chOff x="3700" y="171"/>
            <a:chExt cx="1850" cy="573"/>
          </a:xfrm>
        </p:grpSpPr>
        <p:pic>
          <p:nvPicPr>
            <p:cNvPr id="7" name="Picture 1079"/>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700" y="171"/>
              <a:ext cx="573" cy="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1071"/>
            <p:cNvSpPr txBox="1">
              <a:spLocks noChangeArrowheads="1"/>
            </p:cNvSpPr>
            <p:nvPr userDrawn="1"/>
          </p:nvSpPr>
          <p:spPr bwMode="ltGray">
            <a:xfrm>
              <a:off x="4288" y="288"/>
              <a:ext cx="1262" cy="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Arial"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Arial"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Arial"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Arial" charset="0"/>
                  <a:ea typeface="MS PGothic" pitchFamily="34" charset="-128"/>
                </a:defRPr>
              </a:lvl9pPr>
            </a:lstStyle>
            <a:p>
              <a:pPr>
                <a:lnSpc>
                  <a:spcPct val="85000"/>
                </a:lnSpc>
                <a:spcBef>
                  <a:spcPct val="0"/>
                </a:spcBef>
                <a:buFontTx/>
                <a:buNone/>
                <a:defRPr/>
              </a:pPr>
              <a:r>
                <a:rPr lang="en-US" sz="1800" b="1">
                  <a:solidFill>
                    <a:srgbClr val="002060"/>
                  </a:solidFill>
                  <a:latin typeface="Arial"/>
                  <a:ea typeface="ＭＳ Ｐゴシック" charset="0"/>
                  <a:cs typeface="ＭＳ Ｐゴシック" charset="0"/>
                </a:rPr>
                <a:t>Federal Aviation</a:t>
              </a:r>
            </a:p>
            <a:p>
              <a:pPr>
                <a:lnSpc>
                  <a:spcPct val="85000"/>
                </a:lnSpc>
                <a:spcBef>
                  <a:spcPct val="0"/>
                </a:spcBef>
                <a:buFontTx/>
                <a:buNone/>
                <a:defRPr/>
              </a:pPr>
              <a:r>
                <a:rPr lang="en-US" sz="1800" b="1">
                  <a:solidFill>
                    <a:srgbClr val="002060"/>
                  </a:solidFill>
                  <a:latin typeface="Arial"/>
                  <a:ea typeface="ＭＳ Ｐゴシック" charset="0"/>
                  <a:cs typeface="ＭＳ Ｐゴシック" charset="0"/>
                </a:rPr>
                <a:t>Administration</a:t>
              </a:r>
            </a:p>
          </p:txBody>
        </p:sp>
      </p:grpSp>
      <p:sp>
        <p:nvSpPr>
          <p:cNvPr id="9" name="Rectangle 15"/>
          <p:cNvSpPr>
            <a:spLocks noChangeArrowheads="1"/>
          </p:cNvSpPr>
          <p:nvPr userDrawn="1"/>
        </p:nvSpPr>
        <p:spPr bwMode="auto">
          <a:xfrm>
            <a:off x="-28575" y="5286375"/>
            <a:ext cx="9207500" cy="100013"/>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ltLang="en-US">
              <a:solidFill>
                <a:srgbClr val="000000"/>
              </a:solidFill>
              <a:latin typeface="Arial" pitchFamily="34" charset="0"/>
              <a:ea typeface="MS PGothic" pitchFamily="34" charset="-128"/>
            </a:endParaRPr>
          </a:p>
        </p:txBody>
      </p:sp>
      <p:sp>
        <p:nvSpPr>
          <p:cNvPr id="10" name="Rectangle 9"/>
          <p:cNvSpPr/>
          <p:nvPr userDrawn="1"/>
        </p:nvSpPr>
        <p:spPr bwMode="auto">
          <a:xfrm>
            <a:off x="-17463" y="5384800"/>
            <a:ext cx="9170988" cy="101600"/>
          </a:xfrm>
          <a:prstGeom prst="rect">
            <a:avLst/>
          </a:prstGeom>
          <a:solidFill>
            <a:schemeClr val="bg1">
              <a:lumMod val="75000"/>
            </a:schemeClr>
          </a:solidFill>
          <a:ln>
            <a:noFill/>
          </a:ln>
          <a:effectLst/>
        </p:spPr>
        <p:txBody>
          <a:bodyPr>
            <a:spAutoFit/>
          </a:bodyPr>
          <a:lstStyle/>
          <a:p>
            <a:pPr>
              <a:defRPr/>
            </a:pPr>
            <a:endParaRPr lang="en-US">
              <a:solidFill>
                <a:srgbClr val="000000"/>
              </a:solidFill>
              <a:ea typeface="MS PGothic" pitchFamily="34" charset="-128"/>
            </a:endParaRPr>
          </a:p>
        </p:txBody>
      </p:sp>
      <p:sp>
        <p:nvSpPr>
          <p:cNvPr id="63490" name="Rectangle 1026"/>
          <p:cNvSpPr>
            <a:spLocks noGrp="1" noChangeArrowheads="1"/>
          </p:cNvSpPr>
          <p:nvPr>
            <p:ph type="ctrTitle"/>
          </p:nvPr>
        </p:nvSpPr>
        <p:spPr>
          <a:xfrm>
            <a:off x="446088" y="312738"/>
            <a:ext cx="4983162" cy="1395412"/>
          </a:xfrm>
        </p:spPr>
        <p:txBody>
          <a:bodyPr anchor="t"/>
          <a:lstStyle>
            <a:lvl1pPr>
              <a:defRPr baseline="0">
                <a:solidFill>
                  <a:srgbClr val="002060"/>
                </a:solidFill>
              </a:defRPr>
            </a:lvl1pPr>
          </a:lstStyle>
          <a:p>
            <a:pPr lvl="0"/>
            <a:r>
              <a:rPr lang="en-US" noProof="0"/>
              <a:t>Click to edit Master title style</a:t>
            </a:r>
          </a:p>
        </p:txBody>
      </p:sp>
      <p:sp>
        <p:nvSpPr>
          <p:cNvPr id="63491" name="Rectangle 1027"/>
          <p:cNvSpPr>
            <a:spLocks noGrp="1" noChangeArrowheads="1"/>
          </p:cNvSpPr>
          <p:nvPr>
            <p:ph type="subTitle" idx="1"/>
          </p:nvPr>
        </p:nvSpPr>
        <p:spPr>
          <a:xfrm>
            <a:off x="449263" y="1754188"/>
            <a:ext cx="4951412" cy="1752600"/>
          </a:xfrm>
        </p:spPr>
        <p:txBody>
          <a:bodyPr/>
          <a:lstStyle>
            <a:lvl1pPr marL="0" indent="0">
              <a:buFontTx/>
              <a:buNone/>
              <a:defRPr sz="3200" baseline="0">
                <a:solidFill>
                  <a:schemeClr val="accent3">
                    <a:lumMod val="50000"/>
                  </a:schemeClr>
                </a:solidFill>
              </a:defRPr>
            </a:lvl1pPr>
          </a:lstStyle>
          <a:p>
            <a:pPr lvl="0"/>
            <a:r>
              <a:rPr lang="en-US" noProof="0"/>
              <a:t>Click to edit Master subtitle style</a:t>
            </a:r>
          </a:p>
        </p:txBody>
      </p:sp>
    </p:spTree>
    <p:extLst>
      <p:ext uri="{BB962C8B-B14F-4D97-AF65-F5344CB8AC3E}">
        <p14:creationId xmlns:p14="http://schemas.microsoft.com/office/powerpoint/2010/main" val="35662949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50" y="6172200"/>
            <a:ext cx="91567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791200" y="6226175"/>
            <a:ext cx="1795463"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lvl1pPr>
              <a:defRPr/>
            </a:lvl1pPr>
          </a:lstStyle>
          <a:p>
            <a:pPr>
              <a:defRPr/>
            </a:pPr>
            <a:r>
              <a:rPr lang="en-US"/>
              <a:t>September 20, 2023</a:t>
            </a:r>
          </a:p>
        </p:txBody>
      </p:sp>
      <p:sp>
        <p:nvSpPr>
          <p:cNvPr id="8" name="Footer Placeholder 5"/>
          <p:cNvSpPr>
            <a:spLocks noGrp="1"/>
          </p:cNvSpPr>
          <p:nvPr>
            <p:ph type="ftr" sz="quarter" idx="11"/>
          </p:nvPr>
        </p:nvSpPr>
        <p:spPr/>
        <p:txBody>
          <a:bodyPr/>
          <a:lstStyle>
            <a:lvl1pPr>
              <a:defRPr/>
            </a:lvl1pPr>
          </a:lstStyle>
          <a:p>
            <a:pPr>
              <a:defRPr/>
            </a:pPr>
            <a:r>
              <a:rPr lang="en-US"/>
              <a:t>RCMT Status Update</a:t>
            </a:r>
          </a:p>
        </p:txBody>
      </p:sp>
      <p:sp>
        <p:nvSpPr>
          <p:cNvPr id="9" name="Slide Number Placeholder 6"/>
          <p:cNvSpPr>
            <a:spLocks noGrp="1"/>
          </p:cNvSpPr>
          <p:nvPr>
            <p:ph type="sldNum" sz="quarter" idx="12"/>
          </p:nvPr>
        </p:nvSpPr>
        <p:spPr/>
        <p:txBody>
          <a:bodyPr/>
          <a:lstStyle>
            <a:lvl1pPr>
              <a:defRPr/>
            </a:lvl1pPr>
          </a:lstStyle>
          <a:p>
            <a:pPr>
              <a:defRPr/>
            </a:pPr>
            <a:fld id="{6B883DFF-FC90-4C06-9F93-8F0B4E87A38E}" type="slidenum">
              <a:rPr lang="en-US"/>
              <a:pPr>
                <a:defRPr/>
              </a:pPr>
              <a:t>‹#›</a:t>
            </a:fld>
            <a:endParaRPr lang="en-US"/>
          </a:p>
        </p:txBody>
      </p:sp>
    </p:spTree>
    <p:extLst>
      <p:ext uri="{BB962C8B-B14F-4D97-AF65-F5344CB8AC3E}">
        <p14:creationId xmlns:p14="http://schemas.microsoft.com/office/powerpoint/2010/main" val="42875131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t>September 20, 2023</a:t>
            </a:r>
          </a:p>
        </p:txBody>
      </p:sp>
      <p:sp>
        <p:nvSpPr>
          <p:cNvPr id="5" name="Footer Placeholder 4"/>
          <p:cNvSpPr>
            <a:spLocks noGrp="1"/>
          </p:cNvSpPr>
          <p:nvPr>
            <p:ph type="ftr" sz="quarter" idx="11"/>
          </p:nvPr>
        </p:nvSpPr>
        <p:spPr/>
        <p:txBody>
          <a:bodyPr/>
          <a:lstStyle>
            <a:lvl1pPr>
              <a:defRPr/>
            </a:lvl1pPr>
          </a:lstStyle>
          <a:p>
            <a:pPr>
              <a:defRPr/>
            </a:pPr>
            <a:r>
              <a:rPr lang="en-US"/>
              <a:t>RCMT Status Update</a:t>
            </a:r>
          </a:p>
        </p:txBody>
      </p:sp>
      <p:sp>
        <p:nvSpPr>
          <p:cNvPr id="6" name="Slide Number Placeholder 5"/>
          <p:cNvSpPr>
            <a:spLocks noGrp="1"/>
          </p:cNvSpPr>
          <p:nvPr>
            <p:ph type="sldNum" sz="quarter" idx="12"/>
          </p:nvPr>
        </p:nvSpPr>
        <p:spPr/>
        <p:txBody>
          <a:bodyPr/>
          <a:lstStyle>
            <a:lvl1pPr>
              <a:defRPr/>
            </a:lvl1pPr>
          </a:lstStyle>
          <a:p>
            <a:pPr>
              <a:defRPr/>
            </a:pPr>
            <a:fld id="{430011BF-1978-4321-82BD-D4066B55D3F0}" type="slidenum">
              <a:rPr lang="en-US"/>
              <a:pPr>
                <a:defRPr/>
              </a:pPr>
              <a:t>‹#›</a:t>
            </a:fld>
            <a:endParaRPr lang="en-US"/>
          </a:p>
        </p:txBody>
      </p:sp>
    </p:spTree>
    <p:extLst>
      <p:ext uri="{BB962C8B-B14F-4D97-AF65-F5344CB8AC3E}">
        <p14:creationId xmlns:p14="http://schemas.microsoft.com/office/powerpoint/2010/main" val="3795417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t>September 20, 2023</a:t>
            </a:r>
          </a:p>
        </p:txBody>
      </p:sp>
      <p:sp>
        <p:nvSpPr>
          <p:cNvPr id="5" name="Footer Placeholder 4"/>
          <p:cNvSpPr>
            <a:spLocks noGrp="1"/>
          </p:cNvSpPr>
          <p:nvPr>
            <p:ph type="ftr" sz="quarter" idx="11"/>
          </p:nvPr>
        </p:nvSpPr>
        <p:spPr/>
        <p:txBody>
          <a:bodyPr/>
          <a:lstStyle>
            <a:lvl1pPr>
              <a:defRPr/>
            </a:lvl1pPr>
          </a:lstStyle>
          <a:p>
            <a:pPr>
              <a:defRPr/>
            </a:pPr>
            <a:r>
              <a:rPr lang="en-US"/>
              <a:t>RCMT Status Update</a:t>
            </a:r>
          </a:p>
        </p:txBody>
      </p:sp>
      <p:sp>
        <p:nvSpPr>
          <p:cNvPr id="6" name="Slide Number Placeholder 5"/>
          <p:cNvSpPr>
            <a:spLocks noGrp="1"/>
          </p:cNvSpPr>
          <p:nvPr>
            <p:ph type="sldNum" sz="quarter" idx="12"/>
          </p:nvPr>
        </p:nvSpPr>
        <p:spPr/>
        <p:txBody>
          <a:bodyPr/>
          <a:lstStyle>
            <a:lvl1pPr>
              <a:defRPr/>
            </a:lvl1pPr>
          </a:lstStyle>
          <a:p>
            <a:pPr>
              <a:defRPr/>
            </a:pPr>
            <a:fld id="{AF715AE1-70EB-45F7-BBBC-A3EC4FF4F2C7}" type="slidenum">
              <a:rPr lang="en-US"/>
              <a:pPr>
                <a:defRPr/>
              </a:pPr>
              <a:t>‹#›</a:t>
            </a:fld>
            <a:endParaRPr lang="en-US"/>
          </a:p>
        </p:txBody>
      </p:sp>
    </p:spTree>
    <p:extLst>
      <p:ext uri="{BB962C8B-B14F-4D97-AF65-F5344CB8AC3E}">
        <p14:creationId xmlns:p14="http://schemas.microsoft.com/office/powerpoint/2010/main" val="30566602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06377-F544-FCAD-F79C-B3BAFA9DDB72}"/>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1B9DD44-7EE9-7857-6FF8-6BDB01A799CB}"/>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1CD0C27-9F5A-8CBD-D70D-A2EAAA20BAF7}"/>
              </a:ext>
            </a:extLst>
          </p:cNvPr>
          <p:cNvSpPr>
            <a:spLocks noGrp="1"/>
          </p:cNvSpPr>
          <p:nvPr>
            <p:ph type="dt" sz="half" idx="10"/>
          </p:nvPr>
        </p:nvSpPr>
        <p:spPr/>
        <p:txBody>
          <a:bodyPr/>
          <a:lstStyle/>
          <a:p>
            <a:pPr>
              <a:defRPr/>
            </a:pPr>
            <a:r>
              <a:rPr lang="en-US"/>
              <a:t>September 20, 2023</a:t>
            </a:r>
          </a:p>
        </p:txBody>
      </p:sp>
      <p:sp>
        <p:nvSpPr>
          <p:cNvPr id="5" name="Footer Placeholder 4">
            <a:extLst>
              <a:ext uri="{FF2B5EF4-FFF2-40B4-BE49-F238E27FC236}">
                <a16:creationId xmlns:a16="http://schemas.microsoft.com/office/drawing/2014/main" id="{84F8ACC5-0A15-AC50-D46B-29830BD27ACA}"/>
              </a:ext>
            </a:extLst>
          </p:cNvPr>
          <p:cNvSpPr>
            <a:spLocks noGrp="1"/>
          </p:cNvSpPr>
          <p:nvPr>
            <p:ph type="ftr" sz="quarter" idx="11"/>
          </p:nvPr>
        </p:nvSpPr>
        <p:spPr/>
        <p:txBody>
          <a:bodyPr/>
          <a:lstStyle/>
          <a:p>
            <a:pPr>
              <a:defRPr/>
            </a:pPr>
            <a:r>
              <a:rPr lang="en-US"/>
              <a:t>RCMT Status Update</a:t>
            </a:r>
          </a:p>
        </p:txBody>
      </p:sp>
      <p:sp>
        <p:nvSpPr>
          <p:cNvPr id="6" name="Slide Number Placeholder 5">
            <a:extLst>
              <a:ext uri="{FF2B5EF4-FFF2-40B4-BE49-F238E27FC236}">
                <a16:creationId xmlns:a16="http://schemas.microsoft.com/office/drawing/2014/main" id="{8C7B5F99-D75E-F538-37CF-6169E18FBD3D}"/>
              </a:ext>
            </a:extLst>
          </p:cNvPr>
          <p:cNvSpPr>
            <a:spLocks noGrp="1"/>
          </p:cNvSpPr>
          <p:nvPr>
            <p:ph type="sldNum" sz="quarter" idx="12"/>
          </p:nvPr>
        </p:nvSpPr>
        <p:spPr/>
        <p:txBody>
          <a:bodyPr/>
          <a:lstStyle/>
          <a:p>
            <a:pPr>
              <a:defRPr/>
            </a:pPr>
            <a:fld id="{4CC1B3E4-673E-4069-A54B-D0B88195530D}" type="slidenum">
              <a:rPr lang="en-US"/>
              <a:pPr>
                <a:defRPr/>
              </a:pPr>
              <a:t>‹#›</a:t>
            </a:fld>
            <a:endParaRPr lang="en-US"/>
          </a:p>
        </p:txBody>
      </p:sp>
    </p:spTree>
    <p:extLst>
      <p:ext uri="{BB962C8B-B14F-4D97-AF65-F5344CB8AC3E}">
        <p14:creationId xmlns:p14="http://schemas.microsoft.com/office/powerpoint/2010/main" val="3776536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50" y="6172200"/>
            <a:ext cx="91567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357937" y="6226175"/>
            <a:ext cx="1795463"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a:spLocks noGrp="1"/>
          </p:cNvSpPr>
          <p:nvPr>
            <p:ph type="dt" sz="half" idx="10"/>
          </p:nvPr>
        </p:nvSpPr>
        <p:spPr/>
        <p:txBody>
          <a:bodyPr/>
          <a:lstStyle>
            <a:lvl1pPr>
              <a:defRPr/>
            </a:lvl1pPr>
          </a:lstStyle>
          <a:p>
            <a:pPr>
              <a:defRPr/>
            </a:pPr>
            <a:r>
              <a:rPr lang="en-US"/>
              <a:t>September 20, 2023</a:t>
            </a:r>
          </a:p>
        </p:txBody>
      </p:sp>
      <p:sp>
        <p:nvSpPr>
          <p:cNvPr id="7" name="Footer Placeholder 4"/>
          <p:cNvSpPr>
            <a:spLocks noGrp="1"/>
          </p:cNvSpPr>
          <p:nvPr>
            <p:ph type="ftr" sz="quarter" idx="11"/>
          </p:nvPr>
        </p:nvSpPr>
        <p:spPr/>
        <p:txBody>
          <a:bodyPr/>
          <a:lstStyle>
            <a:lvl1pPr>
              <a:defRPr/>
            </a:lvl1pPr>
          </a:lstStyle>
          <a:p>
            <a:pPr>
              <a:defRPr/>
            </a:pPr>
            <a:r>
              <a:rPr lang="en-US"/>
              <a:t>RCMT Status Update</a:t>
            </a:r>
          </a:p>
        </p:txBody>
      </p:sp>
      <p:sp>
        <p:nvSpPr>
          <p:cNvPr id="8" name="Slide Number Placeholder 5"/>
          <p:cNvSpPr>
            <a:spLocks noGrp="1"/>
          </p:cNvSpPr>
          <p:nvPr>
            <p:ph type="sldNum" sz="quarter" idx="12"/>
          </p:nvPr>
        </p:nvSpPr>
        <p:spPr/>
        <p:txBody>
          <a:bodyPr/>
          <a:lstStyle>
            <a:lvl1pPr>
              <a:defRPr/>
            </a:lvl1pPr>
          </a:lstStyle>
          <a:p>
            <a:pPr>
              <a:defRPr/>
            </a:pPr>
            <a:fld id="{8067CE26-34D5-4F80-9A5F-2959777DB872}" type="slidenum">
              <a:rPr lang="en-US"/>
              <a:pPr>
                <a:defRPr/>
              </a:pPr>
              <a:t>‹#›</a:t>
            </a:fld>
            <a:endParaRPr lang="en-US"/>
          </a:p>
        </p:txBody>
      </p:sp>
    </p:spTree>
    <p:extLst>
      <p:ext uri="{BB962C8B-B14F-4D97-AF65-F5344CB8AC3E}">
        <p14:creationId xmlns:p14="http://schemas.microsoft.com/office/powerpoint/2010/main" val="24368629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ext Box 1051"/>
          <p:cNvSpPr txBox="1">
            <a:spLocks noChangeArrowheads="1"/>
          </p:cNvSpPr>
          <p:nvPr userDrawn="1"/>
        </p:nvSpPr>
        <p:spPr bwMode="auto">
          <a:xfrm>
            <a:off x="104775" y="5334000"/>
            <a:ext cx="4144963" cy="830263"/>
          </a:xfrm>
          <a:prstGeom prst="rect">
            <a:avLst/>
          </a:prstGeom>
          <a:noFill/>
          <a:ln>
            <a:noFill/>
          </a:ln>
          <a:effec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US" sz="1600">
                <a:solidFill>
                  <a:srgbClr val="1D2F68"/>
                </a:solidFill>
                <a:cs typeface="+mn-cs"/>
              </a:rPr>
              <a:t>Presented to:</a:t>
            </a:r>
          </a:p>
          <a:p>
            <a:pPr>
              <a:defRPr/>
            </a:pPr>
            <a:r>
              <a:rPr lang="en-US" sz="1600">
                <a:solidFill>
                  <a:srgbClr val="1D2F68"/>
                </a:solidFill>
                <a:cs typeface="+mn-cs"/>
              </a:rPr>
              <a:t>By:</a:t>
            </a:r>
          </a:p>
          <a:p>
            <a:pPr>
              <a:defRPr/>
            </a:pPr>
            <a:r>
              <a:rPr lang="en-US" sz="1600">
                <a:solidFill>
                  <a:srgbClr val="1D2F68"/>
                </a:solidFill>
                <a:cs typeface="+mn-cs"/>
              </a:rPr>
              <a:t>Date:</a:t>
            </a:r>
          </a:p>
        </p:txBody>
      </p:sp>
      <p:pic>
        <p:nvPicPr>
          <p:cNvPr id="5" name="Picture 8"/>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8600" y="398463"/>
            <a:ext cx="1508125" cy="143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905000" y="381000"/>
            <a:ext cx="4724400" cy="1470025"/>
          </a:xfrm>
        </p:spPr>
        <p:txBody>
          <a:bodyPr/>
          <a:lstStyle>
            <a:lvl1pPr>
              <a:defRPr sz="4000" b="1"/>
            </a:lvl1pPr>
          </a:lstStyle>
          <a:p>
            <a:r>
              <a:rPr lang="en-US"/>
              <a:t>Click to edit Master title style</a:t>
            </a:r>
          </a:p>
        </p:txBody>
      </p:sp>
      <p:sp>
        <p:nvSpPr>
          <p:cNvPr id="3" name="Subtitle 2"/>
          <p:cNvSpPr>
            <a:spLocks noGrp="1"/>
          </p:cNvSpPr>
          <p:nvPr>
            <p:ph type="subTitle" idx="1"/>
          </p:nvPr>
        </p:nvSpPr>
        <p:spPr>
          <a:xfrm>
            <a:off x="304800" y="2552700"/>
            <a:ext cx="4572000" cy="1752600"/>
          </a:xfrm>
        </p:spPr>
        <p:txBody>
          <a:bodyPr/>
          <a:lstStyle>
            <a:lvl1pPr marL="0" indent="0" algn="ctr">
              <a:buNone/>
              <a:defRPr b="1">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543000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6"/>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50" y="6172200"/>
            <a:ext cx="91567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357937" y="6226175"/>
            <a:ext cx="1795463"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Date Placeholder 3"/>
          <p:cNvSpPr>
            <a:spLocks noGrp="1"/>
          </p:cNvSpPr>
          <p:nvPr>
            <p:ph type="dt" sz="half" idx="10"/>
          </p:nvPr>
        </p:nvSpPr>
        <p:spPr/>
        <p:txBody>
          <a:bodyPr/>
          <a:lstStyle>
            <a:lvl1pPr>
              <a:defRPr/>
            </a:lvl1pPr>
          </a:lstStyle>
          <a:p>
            <a:pPr>
              <a:defRPr/>
            </a:pPr>
            <a:r>
              <a:rPr lang="en-US"/>
              <a:t>September 20, 2023</a:t>
            </a:r>
          </a:p>
        </p:txBody>
      </p:sp>
      <p:sp>
        <p:nvSpPr>
          <p:cNvPr id="7" name="Footer Placeholder 4"/>
          <p:cNvSpPr>
            <a:spLocks noGrp="1"/>
          </p:cNvSpPr>
          <p:nvPr>
            <p:ph type="ftr" sz="quarter" idx="11"/>
          </p:nvPr>
        </p:nvSpPr>
        <p:spPr/>
        <p:txBody>
          <a:bodyPr/>
          <a:lstStyle>
            <a:lvl1pPr>
              <a:defRPr/>
            </a:lvl1pPr>
          </a:lstStyle>
          <a:p>
            <a:pPr>
              <a:defRPr/>
            </a:pPr>
            <a:r>
              <a:rPr lang="en-US"/>
              <a:t>RCMT Status Update</a:t>
            </a:r>
          </a:p>
        </p:txBody>
      </p:sp>
      <p:sp>
        <p:nvSpPr>
          <p:cNvPr id="8" name="Slide Number Placeholder 5"/>
          <p:cNvSpPr>
            <a:spLocks noGrp="1"/>
          </p:cNvSpPr>
          <p:nvPr>
            <p:ph type="sldNum" sz="quarter" idx="12"/>
          </p:nvPr>
        </p:nvSpPr>
        <p:spPr/>
        <p:txBody>
          <a:bodyPr/>
          <a:lstStyle>
            <a:lvl1pPr>
              <a:defRPr/>
            </a:lvl1pPr>
          </a:lstStyle>
          <a:p>
            <a:pPr>
              <a:defRPr/>
            </a:pPr>
            <a:fld id="{C1658142-1D86-41F3-9C8C-5F80D21B52ED}" type="slidenum">
              <a:rPr lang="en-US"/>
              <a:pPr>
                <a:defRPr/>
              </a:pPr>
              <a:t>‹#›</a:t>
            </a:fld>
            <a:endParaRPr lang="en-US"/>
          </a:p>
        </p:txBody>
      </p:sp>
    </p:spTree>
    <p:extLst>
      <p:ext uri="{BB962C8B-B14F-4D97-AF65-F5344CB8AC3E}">
        <p14:creationId xmlns:p14="http://schemas.microsoft.com/office/powerpoint/2010/main" val="1285118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50" y="6172200"/>
            <a:ext cx="91567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357937" y="6226175"/>
            <a:ext cx="1795463"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4"/>
          <p:cNvSpPr>
            <a:spLocks noGrp="1"/>
          </p:cNvSpPr>
          <p:nvPr>
            <p:ph type="dt" sz="half" idx="10"/>
          </p:nvPr>
        </p:nvSpPr>
        <p:spPr/>
        <p:txBody>
          <a:bodyPr/>
          <a:lstStyle>
            <a:lvl1pPr>
              <a:defRPr/>
            </a:lvl1pPr>
          </a:lstStyle>
          <a:p>
            <a:pPr>
              <a:defRPr/>
            </a:pPr>
            <a:r>
              <a:rPr lang="en-US"/>
              <a:t>September 20, 2023</a:t>
            </a:r>
          </a:p>
        </p:txBody>
      </p:sp>
      <p:sp>
        <p:nvSpPr>
          <p:cNvPr id="8" name="Footer Placeholder 5"/>
          <p:cNvSpPr>
            <a:spLocks noGrp="1"/>
          </p:cNvSpPr>
          <p:nvPr>
            <p:ph type="ftr" sz="quarter" idx="11"/>
          </p:nvPr>
        </p:nvSpPr>
        <p:spPr/>
        <p:txBody>
          <a:bodyPr/>
          <a:lstStyle>
            <a:lvl1pPr>
              <a:defRPr/>
            </a:lvl1pPr>
          </a:lstStyle>
          <a:p>
            <a:pPr>
              <a:defRPr/>
            </a:pPr>
            <a:r>
              <a:rPr lang="en-US"/>
              <a:t>RCMT Status Update</a:t>
            </a:r>
          </a:p>
        </p:txBody>
      </p:sp>
      <p:sp>
        <p:nvSpPr>
          <p:cNvPr id="9" name="Slide Number Placeholder 6"/>
          <p:cNvSpPr>
            <a:spLocks noGrp="1"/>
          </p:cNvSpPr>
          <p:nvPr>
            <p:ph type="sldNum" sz="quarter" idx="12"/>
          </p:nvPr>
        </p:nvSpPr>
        <p:spPr/>
        <p:txBody>
          <a:bodyPr/>
          <a:lstStyle>
            <a:lvl1pPr>
              <a:defRPr/>
            </a:lvl1pPr>
          </a:lstStyle>
          <a:p>
            <a:pPr>
              <a:defRPr/>
            </a:pPr>
            <a:fld id="{CD8E5345-EB2A-4B64-BE21-AD0125337D79}" type="slidenum">
              <a:rPr lang="en-US"/>
              <a:pPr>
                <a:defRPr/>
              </a:pPr>
              <a:t>‹#›</a:t>
            </a:fld>
            <a:endParaRPr lang="en-US"/>
          </a:p>
        </p:txBody>
      </p:sp>
    </p:spTree>
    <p:extLst>
      <p:ext uri="{BB962C8B-B14F-4D97-AF65-F5344CB8AC3E}">
        <p14:creationId xmlns:p14="http://schemas.microsoft.com/office/powerpoint/2010/main" val="25782018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50" y="6172200"/>
            <a:ext cx="91567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357937" y="6226175"/>
            <a:ext cx="1795463"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6"/>
          <p:cNvSpPr>
            <a:spLocks noGrp="1"/>
          </p:cNvSpPr>
          <p:nvPr>
            <p:ph type="dt" sz="half" idx="10"/>
          </p:nvPr>
        </p:nvSpPr>
        <p:spPr/>
        <p:txBody>
          <a:bodyPr/>
          <a:lstStyle>
            <a:lvl1pPr>
              <a:defRPr/>
            </a:lvl1pPr>
          </a:lstStyle>
          <a:p>
            <a:pPr>
              <a:defRPr/>
            </a:pPr>
            <a:r>
              <a:rPr lang="en-US"/>
              <a:t>September 20, 2023</a:t>
            </a:r>
          </a:p>
        </p:txBody>
      </p:sp>
      <p:sp>
        <p:nvSpPr>
          <p:cNvPr id="10" name="Footer Placeholder 7"/>
          <p:cNvSpPr>
            <a:spLocks noGrp="1"/>
          </p:cNvSpPr>
          <p:nvPr>
            <p:ph type="ftr" sz="quarter" idx="11"/>
          </p:nvPr>
        </p:nvSpPr>
        <p:spPr/>
        <p:txBody>
          <a:bodyPr/>
          <a:lstStyle>
            <a:lvl1pPr>
              <a:defRPr/>
            </a:lvl1pPr>
          </a:lstStyle>
          <a:p>
            <a:pPr>
              <a:defRPr/>
            </a:pPr>
            <a:r>
              <a:rPr lang="en-US"/>
              <a:t>RCMT Status Update</a:t>
            </a:r>
          </a:p>
        </p:txBody>
      </p:sp>
      <p:sp>
        <p:nvSpPr>
          <p:cNvPr id="11" name="Slide Number Placeholder 8"/>
          <p:cNvSpPr>
            <a:spLocks noGrp="1"/>
          </p:cNvSpPr>
          <p:nvPr>
            <p:ph type="sldNum" sz="quarter" idx="12"/>
          </p:nvPr>
        </p:nvSpPr>
        <p:spPr/>
        <p:txBody>
          <a:bodyPr/>
          <a:lstStyle>
            <a:lvl1pPr>
              <a:defRPr/>
            </a:lvl1pPr>
          </a:lstStyle>
          <a:p>
            <a:pPr>
              <a:defRPr/>
            </a:pPr>
            <a:fld id="{8FBFE3AA-9E8F-4C4E-AFB5-CCBA29BEDBF0}" type="slidenum">
              <a:rPr lang="en-US"/>
              <a:pPr>
                <a:defRPr/>
              </a:pPr>
              <a:t>‹#›</a:t>
            </a:fld>
            <a:endParaRPr lang="en-US"/>
          </a:p>
        </p:txBody>
      </p:sp>
    </p:spTree>
    <p:extLst>
      <p:ext uri="{BB962C8B-B14F-4D97-AF65-F5344CB8AC3E}">
        <p14:creationId xmlns:p14="http://schemas.microsoft.com/office/powerpoint/2010/main" val="24817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50" y="6172200"/>
            <a:ext cx="91567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357937" y="6226175"/>
            <a:ext cx="1795463"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5" name="Date Placeholder 2"/>
          <p:cNvSpPr>
            <a:spLocks noGrp="1"/>
          </p:cNvSpPr>
          <p:nvPr>
            <p:ph type="dt" sz="half" idx="10"/>
          </p:nvPr>
        </p:nvSpPr>
        <p:spPr/>
        <p:txBody>
          <a:bodyPr/>
          <a:lstStyle>
            <a:lvl1pPr>
              <a:defRPr/>
            </a:lvl1pPr>
          </a:lstStyle>
          <a:p>
            <a:pPr>
              <a:defRPr/>
            </a:pPr>
            <a:r>
              <a:rPr lang="en-US"/>
              <a:t>September 20, 2023</a:t>
            </a:r>
          </a:p>
        </p:txBody>
      </p:sp>
      <p:sp>
        <p:nvSpPr>
          <p:cNvPr id="6" name="Footer Placeholder 3"/>
          <p:cNvSpPr>
            <a:spLocks noGrp="1"/>
          </p:cNvSpPr>
          <p:nvPr>
            <p:ph type="ftr" sz="quarter" idx="11"/>
          </p:nvPr>
        </p:nvSpPr>
        <p:spPr/>
        <p:txBody>
          <a:bodyPr/>
          <a:lstStyle>
            <a:lvl1pPr>
              <a:defRPr/>
            </a:lvl1pPr>
          </a:lstStyle>
          <a:p>
            <a:pPr>
              <a:defRPr/>
            </a:pPr>
            <a:r>
              <a:rPr lang="en-US"/>
              <a:t>RCMT Status Update</a:t>
            </a:r>
          </a:p>
        </p:txBody>
      </p:sp>
      <p:sp>
        <p:nvSpPr>
          <p:cNvPr id="7" name="Slide Number Placeholder 4"/>
          <p:cNvSpPr>
            <a:spLocks noGrp="1"/>
          </p:cNvSpPr>
          <p:nvPr>
            <p:ph type="sldNum" sz="quarter" idx="12"/>
          </p:nvPr>
        </p:nvSpPr>
        <p:spPr/>
        <p:txBody>
          <a:bodyPr/>
          <a:lstStyle>
            <a:lvl1pPr>
              <a:defRPr>
                <a:solidFill>
                  <a:schemeClr val="bg1"/>
                </a:solidFill>
              </a:defRPr>
            </a:lvl1pPr>
          </a:lstStyle>
          <a:p>
            <a:pPr>
              <a:defRPr/>
            </a:pPr>
            <a:fld id="{EE3C2880-CC7F-4F12-A7C8-BF75A0F1403A}" type="slidenum">
              <a:rPr lang="en-US"/>
              <a:pPr>
                <a:defRPr/>
              </a:pPr>
              <a:t>‹#›</a:t>
            </a:fld>
            <a:endParaRPr lang="en-US"/>
          </a:p>
        </p:txBody>
      </p:sp>
    </p:spTree>
    <p:extLst>
      <p:ext uri="{BB962C8B-B14F-4D97-AF65-F5344CB8AC3E}">
        <p14:creationId xmlns:p14="http://schemas.microsoft.com/office/powerpoint/2010/main" val="133416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50" y="6172200"/>
            <a:ext cx="91567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4"/>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357937" y="6226175"/>
            <a:ext cx="1795463"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1"/>
          <p:cNvSpPr>
            <a:spLocks noGrp="1"/>
          </p:cNvSpPr>
          <p:nvPr>
            <p:ph type="dt" sz="half" idx="10"/>
          </p:nvPr>
        </p:nvSpPr>
        <p:spPr/>
        <p:txBody>
          <a:bodyPr/>
          <a:lstStyle>
            <a:lvl1pPr>
              <a:defRPr/>
            </a:lvl1pPr>
          </a:lstStyle>
          <a:p>
            <a:pPr>
              <a:defRPr/>
            </a:pPr>
            <a:r>
              <a:rPr lang="en-US"/>
              <a:t>September 20, 2023</a:t>
            </a:r>
          </a:p>
        </p:txBody>
      </p:sp>
      <p:sp>
        <p:nvSpPr>
          <p:cNvPr id="6" name="Slide Number Placeholder 3"/>
          <p:cNvSpPr>
            <a:spLocks noGrp="1"/>
          </p:cNvSpPr>
          <p:nvPr>
            <p:ph type="sldNum" sz="quarter" idx="12"/>
          </p:nvPr>
        </p:nvSpPr>
        <p:spPr/>
        <p:txBody>
          <a:bodyPr/>
          <a:lstStyle>
            <a:lvl1pPr>
              <a:defRPr>
                <a:solidFill>
                  <a:schemeClr val="bg1"/>
                </a:solidFill>
              </a:defRPr>
            </a:lvl1pPr>
          </a:lstStyle>
          <a:p>
            <a:pPr>
              <a:defRPr/>
            </a:pPr>
            <a:fld id="{DB0F373E-9588-4DCE-9E7E-031980B8A747}" type="slidenum">
              <a:rPr lang="en-US"/>
              <a:pPr>
                <a:defRPr/>
              </a:pPr>
              <a:t>‹#›</a:t>
            </a:fld>
            <a:endParaRPr lang="en-US"/>
          </a:p>
        </p:txBody>
      </p:sp>
      <p:sp>
        <p:nvSpPr>
          <p:cNvPr id="7" name="Footer Placeholder 2"/>
          <p:cNvSpPr>
            <a:spLocks noGrp="1"/>
          </p:cNvSpPr>
          <p:nvPr>
            <p:ph type="ftr" sz="quarter" idx="11"/>
          </p:nvPr>
        </p:nvSpPr>
        <p:spPr>
          <a:xfrm>
            <a:off x="3124200" y="6356350"/>
            <a:ext cx="2895600" cy="365125"/>
          </a:xfrm>
        </p:spPr>
        <p:txBody>
          <a:bodyPr/>
          <a:lstStyle>
            <a:lvl1pPr>
              <a:defRPr/>
            </a:lvl1pPr>
          </a:lstStyle>
          <a:p>
            <a:pPr>
              <a:defRPr/>
            </a:pPr>
            <a:r>
              <a:rPr lang="en-US"/>
              <a:t>RCMT Status Update</a:t>
            </a:r>
          </a:p>
        </p:txBody>
      </p:sp>
    </p:spTree>
    <p:extLst>
      <p:ext uri="{BB962C8B-B14F-4D97-AF65-F5344CB8AC3E}">
        <p14:creationId xmlns:p14="http://schemas.microsoft.com/office/powerpoint/2010/main" val="2254921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50" y="6172200"/>
            <a:ext cx="91567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791200" y="6226175"/>
            <a:ext cx="1795463"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lvl1pPr>
              <a:defRPr/>
            </a:lvl1pPr>
          </a:lstStyle>
          <a:p>
            <a:pPr>
              <a:defRPr/>
            </a:pPr>
            <a:r>
              <a:rPr lang="en-US"/>
              <a:t>September 20, 2023</a:t>
            </a:r>
          </a:p>
        </p:txBody>
      </p:sp>
      <p:sp>
        <p:nvSpPr>
          <p:cNvPr id="9" name="Slide Number Placeholder 6"/>
          <p:cNvSpPr>
            <a:spLocks noGrp="1"/>
          </p:cNvSpPr>
          <p:nvPr>
            <p:ph type="sldNum" sz="quarter" idx="12"/>
          </p:nvPr>
        </p:nvSpPr>
        <p:spPr/>
        <p:txBody>
          <a:bodyPr/>
          <a:lstStyle>
            <a:lvl1pPr>
              <a:defRPr/>
            </a:lvl1pPr>
          </a:lstStyle>
          <a:p>
            <a:pPr>
              <a:defRPr/>
            </a:pPr>
            <a:fld id="{88A1F16A-2E96-4021-94EB-F77430E4FD03}" type="slidenum">
              <a:rPr lang="en-US"/>
              <a:pPr>
                <a:defRPr/>
              </a:pPr>
              <a:t>‹#›</a:t>
            </a:fld>
            <a:endParaRPr lang="en-US"/>
          </a:p>
        </p:txBody>
      </p:sp>
    </p:spTree>
    <p:extLst>
      <p:ext uri="{BB962C8B-B14F-4D97-AF65-F5344CB8AC3E}">
        <p14:creationId xmlns:p14="http://schemas.microsoft.com/office/powerpoint/2010/main" val="1046742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b="0">
                <a:solidFill>
                  <a:schemeClr val="bg1"/>
                </a:solidFill>
                <a:latin typeface="+mn-lt"/>
                <a:cs typeface="+mn-cs"/>
              </a:defRPr>
            </a:lvl1pPr>
          </a:lstStyle>
          <a:p>
            <a:pPr>
              <a:defRPr/>
            </a:pPr>
            <a:r>
              <a:rPr lang="en-US"/>
              <a:t>September 20, 2023</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mn-lt"/>
                <a:cs typeface="+mn-cs"/>
              </a:defRPr>
            </a:lvl1pPr>
          </a:lstStyle>
          <a:p>
            <a:pPr>
              <a:defRPr/>
            </a:pPr>
            <a:r>
              <a:rPr lang="en-US"/>
              <a:t>RCMT Status Update</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1">
                <a:solidFill>
                  <a:schemeClr val="bg1"/>
                </a:solidFill>
                <a:latin typeface="+mn-lt"/>
                <a:cs typeface="+mn-cs"/>
              </a:defRPr>
            </a:lvl1pPr>
          </a:lstStyle>
          <a:p>
            <a:pPr>
              <a:defRPr/>
            </a:pPr>
            <a:fld id="{4CC1B3E4-673E-4069-A54B-D0B88195530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32" r:id="rId1"/>
    <p:sldLayoutId id="2147483721" r:id="rId2"/>
    <p:sldLayoutId id="2147483720" r:id="rId3"/>
    <p:sldLayoutId id="2147483722" r:id="rId4"/>
    <p:sldLayoutId id="2147483723" r:id="rId5"/>
    <p:sldLayoutId id="2147483724" r:id="rId6"/>
    <p:sldLayoutId id="2147483725" r:id="rId7"/>
    <p:sldLayoutId id="2147483726" r:id="rId8"/>
    <p:sldLayoutId id="2147483727" r:id="rId9"/>
    <p:sldLayoutId id="2147483728" r:id="rId10"/>
    <p:sldLayoutId id="2147483718" r:id="rId11"/>
    <p:sldLayoutId id="2147483719" r:id="rId12"/>
  </p:sldLayoutIdLst>
  <p:hf hdr="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Calibri" pitchFamily="34" charset="0"/>
        </a:defRPr>
      </a:lvl2pPr>
      <a:lvl3pPr algn="ctr" rtl="0" eaLnBrk="0" fontAlgn="base" hangingPunct="0">
        <a:spcBef>
          <a:spcPct val="0"/>
        </a:spcBef>
        <a:spcAft>
          <a:spcPct val="0"/>
        </a:spcAft>
        <a:defRPr sz="4400">
          <a:solidFill>
            <a:schemeClr val="tx2"/>
          </a:solidFill>
          <a:latin typeface="Calibri" pitchFamily="34" charset="0"/>
        </a:defRPr>
      </a:lvl3pPr>
      <a:lvl4pPr algn="ctr" rtl="0" eaLnBrk="0" fontAlgn="base" hangingPunct="0">
        <a:spcBef>
          <a:spcPct val="0"/>
        </a:spcBef>
        <a:spcAft>
          <a:spcPct val="0"/>
        </a:spcAft>
        <a:defRPr sz="4400">
          <a:solidFill>
            <a:schemeClr val="tx2"/>
          </a:solidFill>
          <a:latin typeface="Calibri" pitchFamily="34" charset="0"/>
        </a:defRPr>
      </a:lvl4pPr>
      <a:lvl5pPr algn="ctr" rtl="0" eaLnBrk="0" fontAlgn="base" hangingPunct="0">
        <a:spcBef>
          <a:spcPct val="0"/>
        </a:spcBef>
        <a:spcAft>
          <a:spcPct val="0"/>
        </a:spcAft>
        <a:defRPr sz="4400">
          <a:solidFill>
            <a:schemeClr val="tx2"/>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b="0">
                <a:solidFill>
                  <a:schemeClr val="bg1"/>
                </a:solidFill>
                <a:latin typeface="+mn-lt"/>
                <a:cs typeface="+mn-cs"/>
              </a:defRPr>
            </a:lvl1pPr>
          </a:lstStyle>
          <a:p>
            <a:pPr>
              <a:defRPr/>
            </a:pPr>
            <a:r>
              <a:rPr lang="en-US"/>
              <a:t>September 20, 2023</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mn-lt"/>
                <a:cs typeface="+mn-cs"/>
              </a:defRPr>
            </a:lvl1pPr>
          </a:lstStyle>
          <a:p>
            <a:pPr>
              <a:defRPr/>
            </a:pPr>
            <a:r>
              <a:rPr lang="en-US"/>
              <a:t>RCMT Status Update</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1">
                <a:solidFill>
                  <a:schemeClr val="bg1"/>
                </a:solidFill>
                <a:latin typeface="+mn-lt"/>
                <a:cs typeface="+mn-cs"/>
              </a:defRPr>
            </a:lvl1pPr>
          </a:lstStyle>
          <a:p>
            <a:pPr>
              <a:defRPr/>
            </a:pPr>
            <a:fld id="{4CC1B3E4-673E-4069-A54B-D0B88195530D}" type="slidenum">
              <a:rPr lang="en-US"/>
              <a:pPr>
                <a:defRPr/>
              </a:pPr>
              <a:t>‹#›</a:t>
            </a:fld>
            <a:endParaRPr lang="en-US"/>
          </a:p>
        </p:txBody>
      </p:sp>
    </p:spTree>
    <p:extLst>
      <p:ext uri="{BB962C8B-B14F-4D97-AF65-F5344CB8AC3E}">
        <p14:creationId xmlns:p14="http://schemas.microsoft.com/office/powerpoint/2010/main" val="3772808576"/>
      </p:ext>
    </p:extLst>
  </p:cSld>
  <p:clrMap bg1="lt1" tx1="dk1" bg2="lt2" tx2="dk2" accent1="accent1" accent2="accent2" accent3="accent3" accent4="accent4" accent5="accent5" accent6="accent6" hlink="hlink" folHlink="folHlink"/>
  <p:sldLayoutIdLst>
    <p:sldLayoutId id="2147483733" r:id="rId1"/>
  </p:sldLayoutIdLst>
  <p:hf hdr="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Calibri" pitchFamily="34" charset="0"/>
        </a:defRPr>
      </a:lvl2pPr>
      <a:lvl3pPr algn="ctr" rtl="0" eaLnBrk="0" fontAlgn="base" hangingPunct="0">
        <a:spcBef>
          <a:spcPct val="0"/>
        </a:spcBef>
        <a:spcAft>
          <a:spcPct val="0"/>
        </a:spcAft>
        <a:defRPr sz="4400">
          <a:solidFill>
            <a:schemeClr val="tx2"/>
          </a:solidFill>
          <a:latin typeface="Calibri" pitchFamily="34" charset="0"/>
        </a:defRPr>
      </a:lvl3pPr>
      <a:lvl4pPr algn="ctr" rtl="0" eaLnBrk="0" fontAlgn="base" hangingPunct="0">
        <a:spcBef>
          <a:spcPct val="0"/>
        </a:spcBef>
        <a:spcAft>
          <a:spcPct val="0"/>
        </a:spcAft>
        <a:defRPr sz="4400">
          <a:solidFill>
            <a:schemeClr val="tx2"/>
          </a:solidFill>
          <a:latin typeface="Calibri" pitchFamily="34" charset="0"/>
        </a:defRPr>
      </a:lvl4pPr>
      <a:lvl5pPr algn="ctr" rtl="0" eaLnBrk="0" fontAlgn="base" hangingPunct="0">
        <a:spcBef>
          <a:spcPct val="0"/>
        </a:spcBef>
        <a:spcAft>
          <a:spcPct val="0"/>
        </a:spcAft>
        <a:defRPr sz="4400">
          <a:solidFill>
            <a:schemeClr val="tx2"/>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1"/>
          <p:cNvSpPr>
            <a:spLocks noGrp="1" noChangeArrowheads="1"/>
          </p:cNvSpPr>
          <p:nvPr>
            <p:ph type="ctrTitle"/>
          </p:nvPr>
        </p:nvSpPr>
        <p:spPr>
          <a:xfrm>
            <a:off x="304800" y="307032"/>
            <a:ext cx="5345112" cy="1524000"/>
          </a:xfrm>
        </p:spPr>
        <p:txBody>
          <a:bodyPr/>
          <a:lstStyle/>
          <a:p>
            <a:pPr algn="l" eaLnBrk="1" hangingPunct="1"/>
            <a:r>
              <a:rPr lang="en-US" sz="4000" b="1">
                <a:cs typeface="Arial" panose="020B0604020202020204" pitchFamily="34" charset="0"/>
              </a:rPr>
              <a:t>Regulatory Compliance Mapping Tool (RCMT)</a:t>
            </a:r>
            <a:br>
              <a:rPr lang="en-US" sz="3600" b="1">
                <a:latin typeface="Arial" panose="020B0604020202020204" pitchFamily="34" charset="0"/>
                <a:cs typeface="Arial" panose="020B0604020202020204" pitchFamily="34" charset="0"/>
              </a:rPr>
            </a:br>
            <a:br>
              <a:rPr lang="en-US" sz="3600" b="1">
                <a:latin typeface="Arial" panose="020B0604020202020204" pitchFamily="34" charset="0"/>
                <a:cs typeface="Arial" panose="020B0604020202020204" pitchFamily="34" charset="0"/>
              </a:rPr>
            </a:br>
            <a:endParaRPr lang="en-US" sz="3600" b="1">
              <a:latin typeface="Arial" panose="020B0604020202020204" pitchFamily="34" charset="0"/>
              <a:cs typeface="Arial" panose="020B0604020202020204" pitchFamily="34" charset="0"/>
            </a:endParaRPr>
          </a:p>
        </p:txBody>
      </p:sp>
      <p:sp>
        <p:nvSpPr>
          <p:cNvPr id="5" name="Text Box 1051"/>
          <p:cNvSpPr txBox="1">
            <a:spLocks noChangeArrowheads="1"/>
          </p:cNvSpPr>
          <p:nvPr/>
        </p:nvSpPr>
        <p:spPr bwMode="auto">
          <a:xfrm>
            <a:off x="76200" y="5638800"/>
            <a:ext cx="8740254" cy="1107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0" tIns="45716" rIns="91430" bIns="45716">
            <a:spAutoFit/>
          </a:bodyP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eaLnBrk="0" fontAlgn="base" hangingPunct="0">
              <a:spcBef>
                <a:spcPct val="50000"/>
              </a:spcBef>
              <a:spcAft>
                <a:spcPct val="0"/>
              </a:spcAft>
              <a:buChar char="•"/>
              <a:defRPr sz="2400">
                <a:solidFill>
                  <a:schemeClr val="tx1"/>
                </a:solidFill>
                <a:latin typeface="Arial" charset="0"/>
                <a:ea typeface="MS PGothic" pitchFamily="34" charset="-128"/>
              </a:defRPr>
            </a:lvl6pPr>
            <a:lvl7pPr marL="2971800" indent="-228600" eaLnBrk="0" fontAlgn="base" hangingPunct="0">
              <a:spcBef>
                <a:spcPct val="50000"/>
              </a:spcBef>
              <a:spcAft>
                <a:spcPct val="0"/>
              </a:spcAft>
              <a:buChar char="•"/>
              <a:defRPr sz="2400">
                <a:solidFill>
                  <a:schemeClr val="tx1"/>
                </a:solidFill>
                <a:latin typeface="Arial" charset="0"/>
                <a:ea typeface="MS PGothic" pitchFamily="34" charset="-128"/>
              </a:defRPr>
            </a:lvl7pPr>
            <a:lvl8pPr marL="3429000" indent="-228600" eaLnBrk="0" fontAlgn="base" hangingPunct="0">
              <a:spcBef>
                <a:spcPct val="50000"/>
              </a:spcBef>
              <a:spcAft>
                <a:spcPct val="0"/>
              </a:spcAft>
              <a:buChar char="•"/>
              <a:defRPr sz="2400">
                <a:solidFill>
                  <a:schemeClr val="tx1"/>
                </a:solidFill>
                <a:latin typeface="Arial" charset="0"/>
                <a:ea typeface="MS PGothic" pitchFamily="34" charset="-128"/>
              </a:defRPr>
            </a:lvl8pPr>
            <a:lvl9pPr marL="3886200" indent="-228600" eaLnBrk="0" fontAlgn="base" hangingPunct="0">
              <a:spcBef>
                <a:spcPct val="50000"/>
              </a:spcBef>
              <a:spcAft>
                <a:spcPct val="0"/>
              </a:spcAft>
              <a:buChar char="•"/>
              <a:defRPr sz="2400">
                <a:solidFill>
                  <a:schemeClr val="tx1"/>
                </a:solidFill>
                <a:latin typeface="Arial" charset="0"/>
                <a:ea typeface="MS PGothic" pitchFamily="34" charset="-128"/>
              </a:defRPr>
            </a:lvl9pPr>
          </a:lstStyle>
          <a:p>
            <a:pPr eaLnBrk="1" hangingPunct="1">
              <a:buFontTx/>
              <a:buNone/>
              <a:defRPr/>
            </a:pPr>
            <a:endParaRPr lang="en-US" sz="300" b="1" dirty="0">
              <a:solidFill>
                <a:srgbClr val="1D2F68"/>
              </a:solidFill>
            </a:endParaRPr>
          </a:p>
          <a:p>
            <a:pPr eaLnBrk="1" hangingPunct="1">
              <a:buFontTx/>
              <a:buNone/>
              <a:defRPr/>
            </a:pPr>
            <a:r>
              <a:rPr lang="en-US" sz="2100" b="1" dirty="0">
                <a:solidFill>
                  <a:srgbClr val="1D2F68"/>
                </a:solidFill>
                <a:latin typeface="+mj-lt"/>
              </a:rPr>
              <a:t>Presented to:      </a:t>
            </a:r>
            <a:r>
              <a:rPr lang="en-US" sz="2100" dirty="0">
                <a:solidFill>
                  <a:srgbClr val="1D2F68"/>
                </a:solidFill>
                <a:latin typeface="+mj-lt"/>
              </a:rPr>
              <a:t>AOV Leadership</a:t>
            </a:r>
          </a:p>
          <a:p>
            <a:pPr eaLnBrk="1" hangingPunct="1">
              <a:defRPr/>
            </a:pPr>
            <a:r>
              <a:rPr lang="en-US" sz="2100" b="1" dirty="0">
                <a:solidFill>
                  <a:srgbClr val="1D2F68"/>
                </a:solidFill>
                <a:latin typeface="+mj-lt"/>
              </a:rPr>
              <a:t>By: 	               </a:t>
            </a:r>
            <a:r>
              <a:rPr lang="en-US" sz="2100" dirty="0">
                <a:solidFill>
                  <a:srgbClr val="1D2F68"/>
                </a:solidFill>
                <a:latin typeface="+mj-lt"/>
              </a:rPr>
              <a:t>Aeronautical Information Standards Branch,  </a:t>
            </a:r>
            <a:r>
              <a:rPr lang="en-US" sz="2100" dirty="0">
                <a:solidFill>
                  <a:srgbClr val="1D2F68"/>
                </a:solidFill>
              </a:rPr>
              <a:t>AOV-110</a:t>
            </a:r>
            <a:endParaRPr lang="en-US" sz="2100" dirty="0">
              <a:solidFill>
                <a:srgbClr val="1D2F68"/>
              </a:solidFill>
              <a:latin typeface="+mj-lt"/>
            </a:endParaRPr>
          </a:p>
          <a:p>
            <a:pPr eaLnBrk="1" hangingPunct="1">
              <a:spcBef>
                <a:spcPct val="0"/>
              </a:spcBef>
              <a:buFontTx/>
              <a:buNone/>
              <a:defRPr/>
            </a:pPr>
            <a:r>
              <a:rPr lang="en-US" sz="2100" b="1" dirty="0">
                <a:solidFill>
                  <a:srgbClr val="1D2F68"/>
                </a:solidFill>
                <a:latin typeface="+mj-lt"/>
              </a:rPr>
              <a:t>Date: 	</a:t>
            </a:r>
            <a:r>
              <a:rPr lang="en-US" sz="2100" dirty="0">
                <a:solidFill>
                  <a:srgbClr val="1D2F68"/>
                </a:solidFill>
                <a:latin typeface="+mj-lt"/>
              </a:rPr>
              <a:t>               September 20, 2023</a:t>
            </a:r>
          </a:p>
        </p:txBody>
      </p:sp>
      <p:sp>
        <p:nvSpPr>
          <p:cNvPr id="2" name="TextBox 1"/>
          <p:cNvSpPr txBox="1"/>
          <p:nvPr/>
        </p:nvSpPr>
        <p:spPr>
          <a:xfrm>
            <a:off x="395416" y="1798081"/>
            <a:ext cx="2092689" cy="584775"/>
          </a:xfrm>
          <a:prstGeom prst="rect">
            <a:avLst/>
          </a:prstGeom>
          <a:noFill/>
        </p:spPr>
        <p:txBody>
          <a:bodyPr wrap="none" rtlCol="0">
            <a:spAutoFit/>
          </a:bodyPr>
          <a:lstStyle/>
          <a:p>
            <a:r>
              <a:rPr lang="en-US" sz="3200">
                <a:solidFill>
                  <a:srgbClr val="002060"/>
                </a:solidFill>
                <a:latin typeface="+mj-lt"/>
                <a:ea typeface="+mj-ea"/>
                <a:cs typeface="Arial" panose="020B0604020202020204" pitchFamily="34" charset="0"/>
              </a:rPr>
              <a:t>Status Brief</a:t>
            </a:r>
          </a:p>
        </p:txBody>
      </p:sp>
    </p:spTree>
    <p:extLst>
      <p:ext uri="{BB962C8B-B14F-4D97-AF65-F5344CB8AC3E}">
        <p14:creationId xmlns:p14="http://schemas.microsoft.com/office/powerpoint/2010/main" val="1139503830"/>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8C2305D2-296A-464B-ACEB-B5B2EDD3C213}"/>
              </a:ext>
            </a:extLst>
          </p:cNvPr>
          <p:cNvSpPr txBox="1"/>
          <p:nvPr/>
        </p:nvSpPr>
        <p:spPr>
          <a:xfrm>
            <a:off x="3132399" y="1181171"/>
            <a:ext cx="2722809" cy="946413"/>
          </a:xfrm>
          <a:prstGeom prst="rect">
            <a:avLst/>
          </a:prstGeom>
          <a:noFill/>
        </p:spPr>
        <p:txBody>
          <a:bodyPr wrap="square" lIns="91440" tIns="45720" rIns="0" bIns="45720" rtlCol="0" anchor="t">
            <a:spAutoFit/>
          </a:bodyPr>
          <a:lstStyle/>
          <a:p>
            <a:pPr>
              <a:spcAft>
                <a:spcPts val="600"/>
              </a:spcAft>
            </a:pPr>
            <a:r>
              <a:rPr lang="en-US" sz="1200" b="1" dirty="0">
                <a:solidFill>
                  <a:srgbClr val="5A8030"/>
                </a:solidFill>
                <a:latin typeface="+mn-lt"/>
                <a:cs typeface="Arial" panose="020B0604020202020204" pitchFamily="34" charset="0"/>
              </a:rPr>
              <a:t>What’s New in RCMT UI this Sprint?</a:t>
            </a:r>
          </a:p>
          <a:p>
            <a:pPr marL="171450" indent="-171450">
              <a:spcBef>
                <a:spcPts val="100"/>
              </a:spcBef>
              <a:spcAft>
                <a:spcPts val="100"/>
              </a:spcAft>
              <a:buFont typeface="Arial" panose="020B0604020202020204" pitchFamily="34" charset="0"/>
              <a:buChar char="•"/>
            </a:pPr>
            <a:r>
              <a:rPr lang="en-US" sz="1200" dirty="0">
                <a:latin typeface="+mn-lt"/>
              </a:rPr>
              <a:t>User Experience improvements in PDF View and Doc View</a:t>
            </a:r>
          </a:p>
          <a:p>
            <a:pPr marL="137160" indent="-137160">
              <a:spcBef>
                <a:spcPts val="100"/>
              </a:spcBef>
              <a:spcAft>
                <a:spcPts val="100"/>
              </a:spcAft>
              <a:buFont typeface="Arial" panose="020B0604020202020204" pitchFamily="34" charset="0"/>
              <a:buChar char="•"/>
            </a:pPr>
            <a:r>
              <a:rPr lang="en-US" sz="1200" dirty="0">
                <a:latin typeface="+mn-lt"/>
              </a:rPr>
              <a:t># of documents in RCMT Library: </a:t>
            </a:r>
            <a:r>
              <a:rPr lang="en-US" sz="1200" b="1" dirty="0">
                <a:latin typeface="+mn-lt"/>
              </a:rPr>
              <a:t>676</a:t>
            </a:r>
            <a:endParaRPr lang="en-US" sz="1200" dirty="0">
              <a:latin typeface="+mn-lt"/>
            </a:endParaRPr>
          </a:p>
        </p:txBody>
      </p:sp>
      <p:sp>
        <p:nvSpPr>
          <p:cNvPr id="5" name="Date Placeholder 4">
            <a:extLst>
              <a:ext uri="{FF2B5EF4-FFF2-40B4-BE49-F238E27FC236}">
                <a16:creationId xmlns:a16="http://schemas.microsoft.com/office/drawing/2014/main" id="{E817346B-C9FD-9620-BB7F-2B0AAAF8DEC2}"/>
              </a:ext>
            </a:extLst>
          </p:cNvPr>
          <p:cNvSpPr>
            <a:spLocks noGrp="1"/>
          </p:cNvSpPr>
          <p:nvPr>
            <p:ph type="dt" sz="half" idx="10"/>
          </p:nvPr>
        </p:nvSpPr>
        <p:spPr>
          <a:xfrm>
            <a:off x="457200" y="6356350"/>
            <a:ext cx="2133600" cy="365125"/>
          </a:xfrm>
        </p:spPr>
        <p:txBody>
          <a:bodyPr/>
          <a:lstStyle/>
          <a:p>
            <a:pPr>
              <a:defRPr/>
            </a:pPr>
            <a:r>
              <a:rPr lang="en-US"/>
              <a:t>September 20, 2023</a:t>
            </a:r>
          </a:p>
        </p:txBody>
      </p:sp>
      <p:sp>
        <p:nvSpPr>
          <p:cNvPr id="6" name="Footer Placeholder 5">
            <a:extLst>
              <a:ext uri="{FF2B5EF4-FFF2-40B4-BE49-F238E27FC236}">
                <a16:creationId xmlns:a16="http://schemas.microsoft.com/office/drawing/2014/main" id="{66636914-A44A-8321-3FB4-B59F6123A42C}"/>
              </a:ext>
            </a:extLst>
          </p:cNvPr>
          <p:cNvSpPr>
            <a:spLocks noGrp="1"/>
          </p:cNvSpPr>
          <p:nvPr>
            <p:ph type="ftr" sz="quarter" idx="11"/>
          </p:nvPr>
        </p:nvSpPr>
        <p:spPr/>
        <p:txBody>
          <a:bodyPr/>
          <a:lstStyle/>
          <a:p>
            <a:pPr>
              <a:defRPr/>
            </a:pPr>
            <a:r>
              <a:rPr lang="en-US"/>
              <a:t>RCMT Status Update</a:t>
            </a:r>
          </a:p>
        </p:txBody>
      </p:sp>
      <p:sp>
        <p:nvSpPr>
          <p:cNvPr id="7" name="Slide Number Placeholder 6">
            <a:extLst>
              <a:ext uri="{FF2B5EF4-FFF2-40B4-BE49-F238E27FC236}">
                <a16:creationId xmlns:a16="http://schemas.microsoft.com/office/drawing/2014/main" id="{3FC582FE-6B39-B955-25EA-9410282214D3}"/>
              </a:ext>
            </a:extLst>
          </p:cNvPr>
          <p:cNvSpPr>
            <a:spLocks noGrp="1"/>
          </p:cNvSpPr>
          <p:nvPr>
            <p:ph type="sldNum" sz="quarter" idx="12"/>
          </p:nvPr>
        </p:nvSpPr>
        <p:spPr/>
        <p:txBody>
          <a:bodyPr/>
          <a:lstStyle/>
          <a:p>
            <a:pPr>
              <a:defRPr/>
            </a:pPr>
            <a:fld id="{8067CE26-34D5-4F80-9A5F-2959777DB872}" type="slidenum">
              <a:rPr lang="en-US" smtClean="0"/>
              <a:pPr>
                <a:defRPr/>
              </a:pPr>
              <a:t>2</a:t>
            </a:fld>
            <a:endParaRPr lang="en-US"/>
          </a:p>
        </p:txBody>
      </p:sp>
      <p:sp>
        <p:nvSpPr>
          <p:cNvPr id="23" name="TextBox 22">
            <a:extLst>
              <a:ext uri="{FF2B5EF4-FFF2-40B4-BE49-F238E27FC236}">
                <a16:creationId xmlns:a16="http://schemas.microsoft.com/office/drawing/2014/main" id="{F4196975-4B22-759F-8C17-02106781D2F8}"/>
              </a:ext>
            </a:extLst>
          </p:cNvPr>
          <p:cNvSpPr txBox="1"/>
          <p:nvPr/>
        </p:nvSpPr>
        <p:spPr>
          <a:xfrm>
            <a:off x="285142" y="1181171"/>
            <a:ext cx="2638326" cy="946413"/>
          </a:xfrm>
          <a:prstGeom prst="rect">
            <a:avLst/>
          </a:prstGeom>
          <a:noFill/>
        </p:spPr>
        <p:txBody>
          <a:bodyPr wrap="square" rIns="0" rtlCol="0" anchor="t">
            <a:spAutoFit/>
          </a:bodyPr>
          <a:lstStyle/>
          <a:p>
            <a:pPr>
              <a:spcAft>
                <a:spcPts val="600"/>
              </a:spcAft>
            </a:pPr>
            <a:r>
              <a:rPr lang="en-US" sz="1200" b="1" dirty="0">
                <a:solidFill>
                  <a:srgbClr val="A1AB25"/>
                </a:solidFill>
                <a:latin typeface="+mn-lt"/>
                <a:cs typeface="Arial" panose="020B0604020202020204" pitchFamily="34" charset="0"/>
              </a:rPr>
              <a:t>What’s New in RCMT UI this Sprint?</a:t>
            </a:r>
          </a:p>
          <a:p>
            <a:pPr marL="137160" indent="-137160">
              <a:spcBef>
                <a:spcPts val="100"/>
              </a:spcBef>
              <a:spcAft>
                <a:spcPts val="100"/>
              </a:spcAft>
              <a:buFont typeface="Arial" panose="020B0604020202020204" pitchFamily="34" charset="0"/>
              <a:buChar char="•"/>
            </a:pPr>
            <a:r>
              <a:rPr lang="en-US" sz="1200" dirty="0">
                <a:latin typeface="+mn-lt"/>
              </a:rPr>
              <a:t>Text and Concept searching in PDF View</a:t>
            </a:r>
          </a:p>
          <a:p>
            <a:pPr marL="137160" indent="-137160">
              <a:spcBef>
                <a:spcPts val="100"/>
              </a:spcBef>
              <a:spcAft>
                <a:spcPts val="100"/>
              </a:spcAft>
              <a:buFont typeface="Arial" panose="020B0604020202020204" pitchFamily="34" charset="0"/>
              <a:buChar char="•"/>
            </a:pPr>
            <a:r>
              <a:rPr lang="en-US" sz="1200" dirty="0">
                <a:latin typeface="+mn-lt"/>
              </a:rPr>
              <a:t># of documents in RCMT Library: </a:t>
            </a:r>
            <a:r>
              <a:rPr lang="en-US" sz="1200" b="1" dirty="0">
                <a:latin typeface="+mn-lt"/>
              </a:rPr>
              <a:t>612</a:t>
            </a:r>
            <a:endParaRPr lang="en-US" sz="1200" dirty="0">
              <a:latin typeface="+mn-lt"/>
            </a:endParaRPr>
          </a:p>
        </p:txBody>
      </p:sp>
      <p:grpSp>
        <p:nvGrpSpPr>
          <p:cNvPr id="37" name="Group 36">
            <a:extLst>
              <a:ext uri="{FF2B5EF4-FFF2-40B4-BE49-F238E27FC236}">
                <a16:creationId xmlns:a16="http://schemas.microsoft.com/office/drawing/2014/main" id="{B401C257-B94A-0C67-F358-0014CD7408AA}"/>
              </a:ext>
            </a:extLst>
          </p:cNvPr>
          <p:cNvGrpSpPr/>
          <p:nvPr/>
        </p:nvGrpSpPr>
        <p:grpSpPr>
          <a:xfrm>
            <a:off x="471297" y="128362"/>
            <a:ext cx="1871634" cy="992847"/>
            <a:chOff x="471297" y="146292"/>
            <a:chExt cx="1871634" cy="992847"/>
          </a:xfrm>
        </p:grpSpPr>
        <p:grpSp>
          <p:nvGrpSpPr>
            <p:cNvPr id="28" name="Group 27">
              <a:extLst>
                <a:ext uri="{FF2B5EF4-FFF2-40B4-BE49-F238E27FC236}">
                  <a16:creationId xmlns:a16="http://schemas.microsoft.com/office/drawing/2014/main" id="{E9C53EB9-EFEE-179C-CCBE-9DABA6CF44EF}"/>
                </a:ext>
              </a:extLst>
            </p:cNvPr>
            <p:cNvGrpSpPr/>
            <p:nvPr/>
          </p:nvGrpSpPr>
          <p:grpSpPr>
            <a:xfrm>
              <a:off x="471297" y="147352"/>
              <a:ext cx="1871634" cy="991787"/>
              <a:chOff x="1147483" y="338576"/>
              <a:chExt cx="1871634" cy="991787"/>
            </a:xfrm>
          </p:grpSpPr>
          <p:sp>
            <p:nvSpPr>
              <p:cNvPr id="16" name="Arrow: Pentagon 127">
                <a:extLst>
                  <a:ext uri="{FF2B5EF4-FFF2-40B4-BE49-F238E27FC236}">
                    <a16:creationId xmlns:a16="http://schemas.microsoft.com/office/drawing/2014/main" id="{6DACB92E-5A84-F9A7-14F2-9881468AA663}"/>
                  </a:ext>
                </a:extLst>
              </p:cNvPr>
              <p:cNvSpPr/>
              <p:nvPr/>
            </p:nvSpPr>
            <p:spPr>
              <a:xfrm>
                <a:off x="1147483" y="338576"/>
                <a:ext cx="1869382" cy="987357"/>
              </a:xfrm>
              <a:prstGeom prst="homePlate">
                <a:avLst>
                  <a:gd name="adj" fmla="val 29023"/>
                </a:avLst>
              </a:prstGeom>
              <a:solidFill>
                <a:srgbClr val="C8D33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a:latin typeface="Arial Narrow" panose="020B0606020202030204" pitchFamily="34" charset="0"/>
                </a:endParaRPr>
              </a:p>
            </p:txBody>
          </p:sp>
          <p:pic>
            <p:nvPicPr>
              <p:cNvPr id="25" name="Picture 24">
                <a:extLst>
                  <a:ext uri="{FF2B5EF4-FFF2-40B4-BE49-F238E27FC236}">
                    <a16:creationId xmlns:a16="http://schemas.microsoft.com/office/drawing/2014/main" id="{49DA1E89-A9F4-AAFF-C83A-A0EADFD177C5}"/>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66000"/>
                        </a14:imgEffect>
                      </a14:imgLayer>
                    </a14:imgProps>
                  </a:ext>
                </a:extLst>
              </a:blip>
              <a:srcRect t="49565"/>
              <a:stretch/>
            </p:blipFill>
            <p:spPr>
              <a:xfrm>
                <a:off x="1147483" y="832254"/>
                <a:ext cx="1871634" cy="498109"/>
              </a:xfrm>
              <a:prstGeom prst="rect">
                <a:avLst/>
              </a:prstGeom>
              <a:ln>
                <a:noFill/>
              </a:ln>
            </p:spPr>
          </p:pic>
        </p:grpSp>
        <p:sp>
          <p:nvSpPr>
            <p:cNvPr id="15" name="TextBox 14">
              <a:extLst>
                <a:ext uri="{FF2B5EF4-FFF2-40B4-BE49-F238E27FC236}">
                  <a16:creationId xmlns:a16="http://schemas.microsoft.com/office/drawing/2014/main" id="{F34A4FD0-DFBA-BCD4-87A7-D327F15DF122}"/>
                </a:ext>
              </a:extLst>
            </p:cNvPr>
            <p:cNvSpPr txBox="1"/>
            <p:nvPr/>
          </p:nvSpPr>
          <p:spPr>
            <a:xfrm>
              <a:off x="574202" y="146292"/>
              <a:ext cx="1519968" cy="892552"/>
            </a:xfrm>
            <a:prstGeom prst="rect">
              <a:avLst/>
            </a:prstGeom>
            <a:noFill/>
          </p:spPr>
          <p:txBody>
            <a:bodyPr wrap="none" rtlCol="0" anchor="ctr">
              <a:spAutoFit/>
            </a:bodyPr>
            <a:lstStyle>
              <a:defPPr>
                <a:defRPr lang="en-US"/>
              </a:defPPr>
              <a:lvl1pPr algn="ctr">
                <a:defRPr sz="3600" b="1">
                  <a:solidFill>
                    <a:schemeClr val="bg1"/>
                  </a:solidFill>
                  <a:effectLst>
                    <a:outerShdw blurRad="38100" dist="38100" dir="2700000" algn="tl">
                      <a:srgbClr val="000000">
                        <a:alpha val="43137"/>
                      </a:srgbClr>
                    </a:outerShdw>
                  </a:effectLst>
                  <a:latin typeface="Arial Nova Cond" panose="020B0506020202020204" pitchFamily="34" charset="0"/>
                </a:defRPr>
              </a:lvl1pPr>
            </a:lstStyle>
            <a:p>
              <a:pPr>
                <a:spcBef>
                  <a:spcPts val="0"/>
                </a:spcBef>
                <a:spcAft>
                  <a:spcPts val="0"/>
                </a:spcAft>
              </a:pPr>
              <a:r>
                <a:rPr lang="en-US" sz="2800" dirty="0"/>
                <a:t>Sprint 52</a:t>
              </a:r>
              <a:endParaRPr lang="en-US" sz="2400" dirty="0"/>
            </a:p>
            <a:p>
              <a:pPr>
                <a:spcBef>
                  <a:spcPts val="1200"/>
                </a:spcBef>
                <a:spcAft>
                  <a:spcPts val="1200"/>
                </a:spcAft>
              </a:pPr>
              <a:r>
                <a:rPr lang="en-US" sz="1400" dirty="0"/>
                <a:t>Ended: 08/04/23</a:t>
              </a:r>
            </a:p>
          </p:txBody>
        </p:sp>
      </p:grpSp>
      <p:grpSp>
        <p:nvGrpSpPr>
          <p:cNvPr id="36" name="Group 35">
            <a:extLst>
              <a:ext uri="{FF2B5EF4-FFF2-40B4-BE49-F238E27FC236}">
                <a16:creationId xmlns:a16="http://schemas.microsoft.com/office/drawing/2014/main" id="{A9967B3D-584B-D5D4-B10F-47A06D66C044}"/>
              </a:ext>
            </a:extLst>
          </p:cNvPr>
          <p:cNvGrpSpPr/>
          <p:nvPr/>
        </p:nvGrpSpPr>
        <p:grpSpPr>
          <a:xfrm>
            <a:off x="3551540" y="111073"/>
            <a:ext cx="1871634" cy="1002399"/>
            <a:chOff x="3636183" y="146292"/>
            <a:chExt cx="1871634" cy="1002399"/>
          </a:xfrm>
        </p:grpSpPr>
        <p:grpSp>
          <p:nvGrpSpPr>
            <p:cNvPr id="34" name="Group 33">
              <a:extLst>
                <a:ext uri="{FF2B5EF4-FFF2-40B4-BE49-F238E27FC236}">
                  <a16:creationId xmlns:a16="http://schemas.microsoft.com/office/drawing/2014/main" id="{E151B0BE-D85F-9B63-EFB4-F961E18059C3}"/>
                </a:ext>
              </a:extLst>
            </p:cNvPr>
            <p:cNvGrpSpPr/>
            <p:nvPr/>
          </p:nvGrpSpPr>
          <p:grpSpPr>
            <a:xfrm>
              <a:off x="3636183" y="161334"/>
              <a:ext cx="1871634" cy="987357"/>
              <a:chOff x="7117220" y="3571570"/>
              <a:chExt cx="1871634" cy="987357"/>
            </a:xfrm>
          </p:grpSpPr>
          <p:sp>
            <p:nvSpPr>
              <p:cNvPr id="30" name="Arrow: Pentagon 127">
                <a:extLst>
                  <a:ext uri="{FF2B5EF4-FFF2-40B4-BE49-F238E27FC236}">
                    <a16:creationId xmlns:a16="http://schemas.microsoft.com/office/drawing/2014/main" id="{5E6A01E4-5C6B-90C8-E8CE-292616081A38}"/>
                  </a:ext>
                </a:extLst>
              </p:cNvPr>
              <p:cNvSpPr/>
              <p:nvPr/>
            </p:nvSpPr>
            <p:spPr>
              <a:xfrm>
                <a:off x="7119472" y="3571570"/>
                <a:ext cx="1869382" cy="987357"/>
              </a:xfrm>
              <a:prstGeom prst="homePlate">
                <a:avLst>
                  <a:gd name="adj" fmla="val 29023"/>
                </a:avLst>
              </a:prstGeom>
              <a:solidFill>
                <a:srgbClr val="5A803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a:latin typeface="Arial Narrow" panose="020B0606020202030204" pitchFamily="34" charset="0"/>
                </a:endParaRPr>
              </a:p>
            </p:txBody>
          </p:sp>
          <p:pic>
            <p:nvPicPr>
              <p:cNvPr id="33" name="Picture 32">
                <a:extLst>
                  <a:ext uri="{FF2B5EF4-FFF2-40B4-BE49-F238E27FC236}">
                    <a16:creationId xmlns:a16="http://schemas.microsoft.com/office/drawing/2014/main" id="{54CFF0F7-0336-7DAC-A0EF-4741872B7F8F}"/>
                  </a:ext>
                </a:extLst>
              </p:cNvPr>
              <p:cNvPicPr>
                <a:picLocks noChangeAspect="1"/>
              </p:cNvPicPr>
              <p:nvPr/>
            </p:nvPicPr>
            <p:blipFill rotWithShape="1">
              <a:blip r:embed="rId5"/>
              <a:srcRect t="49585"/>
              <a:stretch/>
            </p:blipFill>
            <p:spPr>
              <a:xfrm>
                <a:off x="7117220" y="4061011"/>
                <a:ext cx="1871634" cy="497915"/>
              </a:xfrm>
              <a:prstGeom prst="rect">
                <a:avLst/>
              </a:prstGeom>
            </p:spPr>
          </p:pic>
        </p:grpSp>
        <p:sp>
          <p:nvSpPr>
            <p:cNvPr id="35" name="TextBox 34">
              <a:extLst>
                <a:ext uri="{FF2B5EF4-FFF2-40B4-BE49-F238E27FC236}">
                  <a16:creationId xmlns:a16="http://schemas.microsoft.com/office/drawing/2014/main" id="{0A53254A-AA1B-49DC-21FE-803F6925CEF9}"/>
                </a:ext>
              </a:extLst>
            </p:cNvPr>
            <p:cNvSpPr txBox="1"/>
            <p:nvPr/>
          </p:nvSpPr>
          <p:spPr>
            <a:xfrm>
              <a:off x="3713406" y="146292"/>
              <a:ext cx="1519968" cy="892552"/>
            </a:xfrm>
            <a:prstGeom prst="rect">
              <a:avLst/>
            </a:prstGeom>
            <a:noFill/>
          </p:spPr>
          <p:txBody>
            <a:bodyPr wrap="none" rtlCol="0" anchor="ctr">
              <a:spAutoFit/>
            </a:bodyPr>
            <a:lstStyle>
              <a:defPPr>
                <a:defRPr lang="en-US"/>
              </a:defPPr>
              <a:lvl1pPr algn="ctr">
                <a:defRPr sz="3600" b="1">
                  <a:solidFill>
                    <a:schemeClr val="bg1"/>
                  </a:solidFill>
                  <a:effectLst>
                    <a:outerShdw blurRad="38100" dist="38100" dir="2700000" algn="tl">
                      <a:srgbClr val="000000">
                        <a:alpha val="43137"/>
                      </a:srgbClr>
                    </a:outerShdw>
                  </a:effectLst>
                  <a:latin typeface="Arial Nova Cond" panose="020B0506020202020204" pitchFamily="34" charset="0"/>
                </a:defRPr>
              </a:lvl1pPr>
            </a:lstStyle>
            <a:p>
              <a:pPr>
                <a:spcBef>
                  <a:spcPts val="0"/>
                </a:spcBef>
                <a:spcAft>
                  <a:spcPts val="0"/>
                </a:spcAft>
              </a:pPr>
              <a:r>
                <a:rPr lang="en-US" sz="2800" dirty="0"/>
                <a:t>Sprint 53</a:t>
              </a:r>
              <a:endParaRPr lang="en-US" sz="2400" dirty="0"/>
            </a:p>
            <a:p>
              <a:pPr>
                <a:spcBef>
                  <a:spcPts val="1200"/>
                </a:spcBef>
                <a:spcAft>
                  <a:spcPts val="1200"/>
                </a:spcAft>
              </a:pPr>
              <a:r>
                <a:rPr lang="en-US" sz="1400" dirty="0"/>
                <a:t>Ended: 08/25/23</a:t>
              </a:r>
            </a:p>
          </p:txBody>
        </p:sp>
      </p:grpSp>
      <p:grpSp>
        <p:nvGrpSpPr>
          <p:cNvPr id="47" name="Group 46">
            <a:extLst>
              <a:ext uri="{FF2B5EF4-FFF2-40B4-BE49-F238E27FC236}">
                <a16:creationId xmlns:a16="http://schemas.microsoft.com/office/drawing/2014/main" id="{C15E6890-52A6-BAA0-9DA8-8D36A67B758F}"/>
              </a:ext>
            </a:extLst>
          </p:cNvPr>
          <p:cNvGrpSpPr/>
          <p:nvPr/>
        </p:nvGrpSpPr>
        <p:grpSpPr>
          <a:xfrm>
            <a:off x="6706808" y="118595"/>
            <a:ext cx="1871634" cy="987357"/>
            <a:chOff x="6896949" y="151567"/>
            <a:chExt cx="1871634" cy="987357"/>
          </a:xfrm>
        </p:grpSpPr>
        <p:sp>
          <p:nvSpPr>
            <p:cNvPr id="44" name="Arrow: Pentagon 127">
              <a:extLst>
                <a:ext uri="{FF2B5EF4-FFF2-40B4-BE49-F238E27FC236}">
                  <a16:creationId xmlns:a16="http://schemas.microsoft.com/office/drawing/2014/main" id="{DC83D08E-1B04-6697-5217-B65B8572EFF0}"/>
                </a:ext>
              </a:extLst>
            </p:cNvPr>
            <p:cNvSpPr/>
            <p:nvPr/>
          </p:nvSpPr>
          <p:spPr>
            <a:xfrm>
              <a:off x="6896949" y="151567"/>
              <a:ext cx="1869382" cy="987357"/>
            </a:xfrm>
            <a:prstGeom prst="homePlate">
              <a:avLst>
                <a:gd name="adj" fmla="val 29023"/>
              </a:avLst>
            </a:prstGeom>
            <a:solidFill>
              <a:srgbClr val="0068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a:latin typeface="Arial Narrow" panose="020B0606020202030204" pitchFamily="34" charset="0"/>
              </a:endParaRPr>
            </a:p>
          </p:txBody>
        </p:sp>
        <p:pic>
          <p:nvPicPr>
            <p:cNvPr id="46" name="Picture 45">
              <a:extLst>
                <a:ext uri="{FF2B5EF4-FFF2-40B4-BE49-F238E27FC236}">
                  <a16:creationId xmlns:a16="http://schemas.microsoft.com/office/drawing/2014/main" id="{273CE619-350F-8C33-444B-B54FC18C91F5}"/>
                </a:ext>
              </a:extLst>
            </p:cNvPr>
            <p:cNvPicPr>
              <a:picLocks noChangeAspect="1"/>
            </p:cNvPicPr>
            <p:nvPr/>
          </p:nvPicPr>
          <p:blipFill rotWithShape="1">
            <a:blip r:embed="rId6"/>
            <a:srcRect t="48634"/>
            <a:stretch/>
          </p:blipFill>
          <p:spPr>
            <a:xfrm>
              <a:off x="6896949" y="636793"/>
              <a:ext cx="1871634" cy="497915"/>
            </a:xfrm>
            <a:prstGeom prst="rect">
              <a:avLst/>
            </a:prstGeom>
          </p:spPr>
        </p:pic>
      </p:grpSp>
      <p:sp>
        <p:nvSpPr>
          <p:cNvPr id="42" name="TextBox 41">
            <a:extLst>
              <a:ext uri="{FF2B5EF4-FFF2-40B4-BE49-F238E27FC236}">
                <a16:creationId xmlns:a16="http://schemas.microsoft.com/office/drawing/2014/main" id="{1E9C6FB3-B83A-9D33-8CA2-5C4A85D180C7}"/>
              </a:ext>
            </a:extLst>
          </p:cNvPr>
          <p:cNvSpPr txBox="1"/>
          <p:nvPr/>
        </p:nvSpPr>
        <p:spPr>
          <a:xfrm>
            <a:off x="6791840" y="98986"/>
            <a:ext cx="1519968" cy="892552"/>
          </a:xfrm>
          <a:prstGeom prst="rect">
            <a:avLst/>
          </a:prstGeom>
          <a:noFill/>
        </p:spPr>
        <p:txBody>
          <a:bodyPr wrap="none" rtlCol="0" anchor="ctr">
            <a:spAutoFit/>
          </a:bodyPr>
          <a:lstStyle>
            <a:defPPr>
              <a:defRPr lang="en-US"/>
            </a:defPPr>
            <a:lvl1pPr algn="ctr">
              <a:defRPr sz="3600" b="1">
                <a:solidFill>
                  <a:schemeClr val="bg1"/>
                </a:solidFill>
                <a:effectLst>
                  <a:outerShdw blurRad="38100" dist="38100" dir="2700000" algn="tl">
                    <a:srgbClr val="000000">
                      <a:alpha val="43137"/>
                    </a:srgbClr>
                  </a:outerShdw>
                </a:effectLst>
                <a:latin typeface="Arial Nova Cond" panose="020B0506020202020204" pitchFamily="34" charset="0"/>
              </a:defRPr>
            </a:lvl1pPr>
          </a:lstStyle>
          <a:p>
            <a:pPr>
              <a:spcBef>
                <a:spcPts val="0"/>
              </a:spcBef>
              <a:spcAft>
                <a:spcPts val="0"/>
              </a:spcAft>
            </a:pPr>
            <a:r>
              <a:rPr lang="en-US" sz="2800" dirty="0"/>
              <a:t>Sprint 54</a:t>
            </a:r>
            <a:endParaRPr lang="en-US" sz="2400" dirty="0"/>
          </a:p>
          <a:p>
            <a:pPr>
              <a:spcBef>
                <a:spcPts val="1200"/>
              </a:spcBef>
              <a:spcAft>
                <a:spcPts val="1200"/>
              </a:spcAft>
            </a:pPr>
            <a:r>
              <a:rPr lang="en-US" sz="1400" dirty="0"/>
              <a:t>Ended: 09/14/23</a:t>
            </a:r>
          </a:p>
        </p:txBody>
      </p:sp>
      <p:sp>
        <p:nvSpPr>
          <p:cNvPr id="48" name="TextBox 47">
            <a:extLst>
              <a:ext uri="{FF2B5EF4-FFF2-40B4-BE49-F238E27FC236}">
                <a16:creationId xmlns:a16="http://schemas.microsoft.com/office/drawing/2014/main" id="{E7488850-2604-13ED-3A30-1C6426832D72}"/>
              </a:ext>
            </a:extLst>
          </p:cNvPr>
          <p:cNvSpPr txBox="1"/>
          <p:nvPr/>
        </p:nvSpPr>
        <p:spPr>
          <a:xfrm>
            <a:off x="6092654" y="1181171"/>
            <a:ext cx="2753747" cy="1315745"/>
          </a:xfrm>
          <a:prstGeom prst="rect">
            <a:avLst/>
          </a:prstGeom>
          <a:noFill/>
        </p:spPr>
        <p:txBody>
          <a:bodyPr wrap="square" rIns="0" rtlCol="0" anchor="t">
            <a:spAutoFit/>
          </a:bodyPr>
          <a:lstStyle/>
          <a:p>
            <a:pPr>
              <a:spcAft>
                <a:spcPts val="600"/>
              </a:spcAft>
            </a:pPr>
            <a:r>
              <a:rPr lang="en-US" sz="1200" b="1" dirty="0">
                <a:solidFill>
                  <a:srgbClr val="00685E"/>
                </a:solidFill>
                <a:latin typeface="+mn-lt"/>
                <a:cs typeface="Arial" panose="020B0604020202020204" pitchFamily="34" charset="0"/>
              </a:rPr>
              <a:t>What’s New in RCMT UI this Sprint?</a:t>
            </a:r>
          </a:p>
          <a:p>
            <a:pPr marL="137160" indent="-137160">
              <a:spcBef>
                <a:spcPts val="100"/>
              </a:spcBef>
              <a:spcAft>
                <a:spcPts val="100"/>
              </a:spcAft>
              <a:buFont typeface="Arial" panose="020B0604020202020204" pitchFamily="34" charset="0"/>
              <a:buChar char="•"/>
            </a:pPr>
            <a:r>
              <a:rPr lang="en-US" sz="1200" dirty="0">
                <a:latin typeface="+mn-lt"/>
              </a:rPr>
              <a:t>5000+ concepts added to the RCMT Ontology for a total of over 26,000 concepts </a:t>
            </a:r>
          </a:p>
          <a:p>
            <a:pPr marL="137160" indent="-137160">
              <a:spcBef>
                <a:spcPts val="100"/>
              </a:spcBef>
              <a:spcAft>
                <a:spcPts val="100"/>
              </a:spcAft>
              <a:buFont typeface="Arial" panose="020B0604020202020204" pitchFamily="34" charset="0"/>
              <a:buChar char="•"/>
            </a:pPr>
            <a:r>
              <a:rPr lang="en-US" sz="1200" dirty="0">
                <a:latin typeface="+mn-lt"/>
              </a:rPr>
              <a:t># of documents in RCMT Library: </a:t>
            </a:r>
            <a:r>
              <a:rPr lang="en-US" sz="1200" b="1" dirty="0">
                <a:latin typeface="+mn-lt"/>
              </a:rPr>
              <a:t>746 </a:t>
            </a:r>
            <a:r>
              <a:rPr lang="en-US" sz="1200" dirty="0">
                <a:latin typeface="+mn-lt"/>
              </a:rPr>
              <a:t>(as of 9/19)</a:t>
            </a:r>
          </a:p>
        </p:txBody>
      </p:sp>
      <p:sp>
        <p:nvSpPr>
          <p:cNvPr id="2" name="TextBox 1">
            <a:extLst>
              <a:ext uri="{FF2B5EF4-FFF2-40B4-BE49-F238E27FC236}">
                <a16:creationId xmlns:a16="http://schemas.microsoft.com/office/drawing/2014/main" id="{ADB1260C-48EE-C90B-CE7A-A67867FAB0BF}"/>
              </a:ext>
            </a:extLst>
          </p:cNvPr>
          <p:cNvSpPr txBox="1"/>
          <p:nvPr/>
        </p:nvSpPr>
        <p:spPr>
          <a:xfrm>
            <a:off x="285142" y="2608816"/>
            <a:ext cx="2638326" cy="3308598"/>
          </a:xfrm>
          <a:prstGeom prst="rect">
            <a:avLst/>
          </a:prstGeom>
          <a:noFill/>
        </p:spPr>
        <p:txBody>
          <a:bodyPr wrap="square" rIns="0" rtlCol="0" anchor="t">
            <a:spAutoFit/>
          </a:bodyPr>
          <a:lstStyle/>
          <a:p>
            <a:pPr>
              <a:spcAft>
                <a:spcPts val="600"/>
              </a:spcAft>
            </a:pPr>
            <a:r>
              <a:rPr lang="en-US" sz="1200" b="1" dirty="0">
                <a:solidFill>
                  <a:srgbClr val="A1AB25"/>
                </a:solidFill>
                <a:latin typeface="+mn-lt"/>
                <a:cs typeface="Arial" panose="020B0604020202020204" pitchFamily="34" charset="0"/>
              </a:rPr>
              <a:t>Sprint 52 Major Accomplishments</a:t>
            </a:r>
          </a:p>
          <a:p>
            <a:pPr marL="137160" indent="-137160">
              <a:buFont typeface="Arial" panose="020B0604020202020204" pitchFamily="34" charset="0"/>
              <a:buChar char="•"/>
            </a:pPr>
            <a:r>
              <a:rPr lang="en-US" sz="1200" dirty="0">
                <a:latin typeface="+mn-lt"/>
              </a:rPr>
              <a:t>Ongoing improvements to Concept Research and Collections functionality including bug fixes</a:t>
            </a:r>
          </a:p>
          <a:p>
            <a:pPr marL="137160" indent="-137160">
              <a:buFont typeface="Arial" panose="020B0604020202020204" pitchFamily="34" charset="0"/>
              <a:buChar char="•"/>
            </a:pPr>
            <a:r>
              <a:rPr lang="en-US" sz="1200" dirty="0">
                <a:latin typeface="+mn-lt"/>
              </a:rPr>
              <a:t>Continued improvements to direct data ingest capability </a:t>
            </a:r>
          </a:p>
          <a:p>
            <a:pPr marL="137160" indent="-137160">
              <a:buFont typeface="Arial" panose="020B0604020202020204" pitchFamily="34" charset="0"/>
              <a:buChar char="•"/>
            </a:pPr>
            <a:r>
              <a:rPr lang="en-US" sz="1200" dirty="0">
                <a:latin typeface="+mn-lt"/>
              </a:rPr>
              <a:t>Began setting up Cypress automated test cases for Concept Research</a:t>
            </a:r>
          </a:p>
          <a:p>
            <a:pPr marL="137160" indent="-137160">
              <a:buFont typeface="Arial" panose="020B0604020202020204" pitchFamily="34" charset="0"/>
              <a:buChar char="•"/>
            </a:pPr>
            <a:r>
              <a:rPr lang="en-US" sz="1200" dirty="0">
                <a:latin typeface="+mn-lt"/>
              </a:rPr>
              <a:t>Submitted quarterly security scan requests</a:t>
            </a:r>
          </a:p>
          <a:p>
            <a:pPr marL="137160" indent="-137160">
              <a:buFont typeface="Arial" panose="020B0604020202020204" pitchFamily="34" charset="0"/>
              <a:buChar char="•"/>
            </a:pPr>
            <a:r>
              <a:rPr lang="en-US" sz="1200" dirty="0">
                <a:latin typeface="+mn-lt"/>
              </a:rPr>
              <a:t>Delivered final Ontology 1.2 to Lymba</a:t>
            </a:r>
          </a:p>
          <a:p>
            <a:pPr marL="137160" indent="-137160">
              <a:buFont typeface="Arial" panose="020B0604020202020204" pitchFamily="34" charset="0"/>
              <a:buChar char="•"/>
            </a:pPr>
            <a:r>
              <a:rPr lang="en-US" sz="1200" dirty="0">
                <a:latin typeface="+mn-lt"/>
              </a:rPr>
              <a:t>Processing linked terms for Ontology 1.3 received from AOV PM</a:t>
            </a:r>
          </a:p>
          <a:p>
            <a:pPr marL="137160" indent="-137160">
              <a:buFont typeface="Arial" panose="020B0604020202020204" pitchFamily="34" charset="0"/>
              <a:buChar char="•"/>
            </a:pPr>
            <a:r>
              <a:rPr lang="en-US" sz="1200" dirty="0">
                <a:latin typeface="+mn-lt"/>
              </a:rPr>
              <a:t>Mining terms for Ontology 1.4 workbook</a:t>
            </a:r>
          </a:p>
          <a:p>
            <a:pPr marL="137160" indent="-137160">
              <a:buFont typeface="Arial" panose="020B0604020202020204" pitchFamily="34" charset="0"/>
              <a:buChar char="•"/>
            </a:pPr>
            <a:r>
              <a:rPr lang="en-US" sz="1200" dirty="0">
                <a:latin typeface="+mn-lt"/>
              </a:rPr>
              <a:t>Deployed 72 new documents to RCMT including 3 superseding documents</a:t>
            </a:r>
          </a:p>
        </p:txBody>
      </p:sp>
      <p:sp>
        <p:nvSpPr>
          <p:cNvPr id="3" name="TextBox 2">
            <a:extLst>
              <a:ext uri="{FF2B5EF4-FFF2-40B4-BE49-F238E27FC236}">
                <a16:creationId xmlns:a16="http://schemas.microsoft.com/office/drawing/2014/main" id="{93900C01-B446-E89A-6F66-BA0F68442F88}"/>
              </a:ext>
            </a:extLst>
          </p:cNvPr>
          <p:cNvSpPr txBox="1"/>
          <p:nvPr/>
        </p:nvSpPr>
        <p:spPr>
          <a:xfrm>
            <a:off x="3129329" y="2608816"/>
            <a:ext cx="2722809" cy="3123932"/>
          </a:xfrm>
          <a:prstGeom prst="rect">
            <a:avLst/>
          </a:prstGeom>
          <a:noFill/>
        </p:spPr>
        <p:txBody>
          <a:bodyPr wrap="square" lIns="91440" tIns="45720" rIns="0" bIns="45720" rtlCol="0" anchor="t">
            <a:spAutoFit/>
          </a:bodyPr>
          <a:lstStyle/>
          <a:p>
            <a:pPr>
              <a:spcAft>
                <a:spcPts val="600"/>
              </a:spcAft>
            </a:pPr>
            <a:r>
              <a:rPr lang="en-US" sz="1200" b="1" dirty="0">
                <a:solidFill>
                  <a:srgbClr val="5A8030"/>
                </a:solidFill>
                <a:latin typeface="+mn-lt"/>
                <a:cs typeface="Arial" panose="020B0604020202020204" pitchFamily="34" charset="0"/>
              </a:rPr>
              <a:t>Sprint 53 Major Accomplishments</a:t>
            </a:r>
          </a:p>
          <a:p>
            <a:pPr marL="137160" indent="-137160">
              <a:buFont typeface="Arial" panose="020B0604020202020204" pitchFamily="34" charset="0"/>
              <a:buChar char="•"/>
            </a:pPr>
            <a:r>
              <a:rPr lang="en-US" sz="1200" dirty="0">
                <a:latin typeface="+mn-lt"/>
                <a:cs typeface="Arial"/>
              </a:rPr>
              <a:t>Implemented initial OpenSearch functionality; additional testing in progress</a:t>
            </a:r>
          </a:p>
          <a:p>
            <a:pPr marL="137160" indent="-137160">
              <a:buFont typeface="Arial" panose="020B0604020202020204" pitchFamily="34" charset="0"/>
              <a:buChar char="•"/>
            </a:pPr>
            <a:r>
              <a:rPr lang="en-US" sz="1200" dirty="0">
                <a:latin typeface="+mn-lt"/>
                <a:cs typeface="Arial"/>
              </a:rPr>
              <a:t>Improvements and fixes in Collections feature</a:t>
            </a:r>
          </a:p>
          <a:p>
            <a:pPr marL="137160" indent="-137160">
              <a:buFont typeface="Arial" panose="020B0604020202020204" pitchFamily="34" charset="0"/>
              <a:buChar char="•"/>
            </a:pPr>
            <a:r>
              <a:rPr lang="en-US" sz="1200" dirty="0">
                <a:latin typeface="+mn-lt"/>
                <a:cs typeface="Arial"/>
              </a:rPr>
              <a:t>Delivered Ontology 1.3 to Lymba and evaluated NLP results  based on Ontology 1.3</a:t>
            </a:r>
          </a:p>
          <a:p>
            <a:pPr marL="137160" indent="-137160">
              <a:buFont typeface="Arial" panose="020B0604020202020204" pitchFamily="34" charset="0"/>
              <a:buChar char="•"/>
            </a:pPr>
            <a:r>
              <a:rPr lang="en-US" sz="1200" dirty="0">
                <a:latin typeface="+mn-lt"/>
                <a:cs typeface="Arial"/>
              </a:rPr>
              <a:t>Server and Database security scan findings resolved</a:t>
            </a:r>
          </a:p>
          <a:p>
            <a:pPr marL="137160" indent="-137160">
              <a:buFont typeface="Arial" panose="020B0604020202020204" pitchFamily="34" charset="0"/>
              <a:buChar char="•"/>
            </a:pPr>
            <a:r>
              <a:rPr lang="en-US" sz="1200" dirty="0">
                <a:latin typeface="+mn-lt"/>
                <a:cs typeface="Arial"/>
              </a:rPr>
              <a:t>Deployed 64 new documents to RCMT including:</a:t>
            </a:r>
          </a:p>
          <a:p>
            <a:pPr marL="274320" lvl="1" indent="-137160">
              <a:buFont typeface="Arial" panose="020B0604020202020204" pitchFamily="34" charset="0"/>
              <a:buChar char="•"/>
            </a:pPr>
            <a:r>
              <a:rPr lang="en-US" sz="1200" dirty="0">
                <a:latin typeface="+mn-lt"/>
                <a:cs typeface="Arial"/>
              </a:rPr>
              <a:t>2 superseding documents</a:t>
            </a:r>
          </a:p>
          <a:p>
            <a:pPr marL="274320" lvl="1" indent="-137160">
              <a:buFont typeface="Arial" panose="020B0604020202020204" pitchFamily="34" charset="0"/>
              <a:buChar char="•"/>
            </a:pPr>
            <a:r>
              <a:rPr lang="en-US" sz="1200" dirty="0">
                <a:latin typeface="+mn-lt"/>
                <a:cs typeface="Arial"/>
              </a:rPr>
              <a:t>Remaining AVS Orders</a:t>
            </a:r>
          </a:p>
          <a:p>
            <a:pPr marL="274320" lvl="1" indent="-137160">
              <a:buFont typeface="Arial" panose="020B0604020202020204" pitchFamily="34" charset="0"/>
              <a:buChar char="•"/>
            </a:pPr>
            <a:r>
              <a:rPr lang="en-US" sz="1200" dirty="0">
                <a:latin typeface="+mn-lt"/>
                <a:cs typeface="Arial"/>
              </a:rPr>
              <a:t>Remaining ICAO Annexes and Docs</a:t>
            </a:r>
            <a:endParaRPr lang="en-US" sz="1200" dirty="0">
              <a:latin typeface="+mn-lt"/>
            </a:endParaRPr>
          </a:p>
        </p:txBody>
      </p:sp>
      <p:sp>
        <p:nvSpPr>
          <p:cNvPr id="4" name="TextBox 3">
            <a:extLst>
              <a:ext uri="{FF2B5EF4-FFF2-40B4-BE49-F238E27FC236}">
                <a16:creationId xmlns:a16="http://schemas.microsoft.com/office/drawing/2014/main" id="{0F535168-BCB9-A36A-8BAD-E3134C63157B}"/>
              </a:ext>
            </a:extLst>
          </p:cNvPr>
          <p:cNvSpPr txBox="1"/>
          <p:nvPr/>
        </p:nvSpPr>
        <p:spPr>
          <a:xfrm>
            <a:off x="6092654" y="2608816"/>
            <a:ext cx="2753747" cy="3123932"/>
          </a:xfrm>
          <a:prstGeom prst="rect">
            <a:avLst/>
          </a:prstGeom>
          <a:noFill/>
        </p:spPr>
        <p:txBody>
          <a:bodyPr wrap="square" rIns="0" rtlCol="0" anchor="t">
            <a:spAutoFit/>
          </a:bodyPr>
          <a:lstStyle/>
          <a:p>
            <a:pPr>
              <a:spcAft>
                <a:spcPts val="600"/>
              </a:spcAft>
            </a:pPr>
            <a:r>
              <a:rPr lang="en-US" sz="1200" b="1" dirty="0">
                <a:solidFill>
                  <a:srgbClr val="00685E"/>
                </a:solidFill>
                <a:latin typeface="+mn-lt"/>
                <a:cs typeface="Arial" panose="020B0604020202020204" pitchFamily="34" charset="0"/>
              </a:rPr>
              <a:t>Sprint 54 Major Accomplishments</a:t>
            </a:r>
          </a:p>
          <a:p>
            <a:pPr marL="137160" indent="-137160">
              <a:buFont typeface="Arial" panose="020B0604020202020204" pitchFamily="34" charset="0"/>
              <a:buChar char="•"/>
            </a:pPr>
            <a:r>
              <a:rPr lang="en-US" sz="1200" dirty="0">
                <a:latin typeface="+mn-lt"/>
                <a:cs typeface="Arial"/>
              </a:rPr>
              <a:t>Concept Profiler now displays definition sources </a:t>
            </a:r>
          </a:p>
          <a:p>
            <a:pPr marL="137160" indent="-137160">
              <a:buFont typeface="Arial" panose="020B0604020202020204" pitchFamily="34" charset="0"/>
              <a:buChar char="•"/>
            </a:pPr>
            <a:r>
              <a:rPr lang="en-US" sz="1200" dirty="0">
                <a:latin typeface="+mn-lt"/>
                <a:cs typeface="Arial"/>
              </a:rPr>
              <a:t>Collection deletion confirmation now available</a:t>
            </a:r>
          </a:p>
          <a:p>
            <a:pPr marL="137160" indent="-137160">
              <a:buFont typeface="Arial" panose="020B0604020202020204" pitchFamily="34" charset="0"/>
              <a:buChar char="•"/>
            </a:pPr>
            <a:r>
              <a:rPr lang="en-US" sz="1200" dirty="0">
                <a:latin typeface="+mn-lt"/>
                <a:cs typeface="Arial"/>
              </a:rPr>
              <a:t>NLP Cycle 1.3 initiated (incl. Onto 1.3)</a:t>
            </a:r>
          </a:p>
          <a:p>
            <a:pPr marL="137160" indent="-137160">
              <a:buFont typeface="Arial" panose="020B0604020202020204" pitchFamily="34" charset="0"/>
              <a:buChar char="•"/>
            </a:pPr>
            <a:r>
              <a:rPr lang="en-US" sz="1200" dirty="0">
                <a:latin typeface="+mn-lt"/>
                <a:cs typeface="Arial"/>
              </a:rPr>
              <a:t>Ontology 1.4 term extraction completed</a:t>
            </a:r>
          </a:p>
          <a:p>
            <a:pPr marL="137160" indent="-137160">
              <a:buFont typeface="Arial" panose="020B0604020202020204" pitchFamily="34" charset="0"/>
              <a:buChar char="•"/>
            </a:pPr>
            <a:r>
              <a:rPr lang="en-US" sz="1200" dirty="0">
                <a:latin typeface="+mn-lt"/>
                <a:cs typeface="Arial"/>
              </a:rPr>
              <a:t>iCatalyst NLP Engine development in progress</a:t>
            </a:r>
          </a:p>
          <a:p>
            <a:pPr marL="137160" indent="-137160">
              <a:buFont typeface="Arial" panose="020B0604020202020204" pitchFamily="34" charset="0"/>
              <a:buChar char="•"/>
            </a:pPr>
            <a:r>
              <a:rPr lang="en-US" sz="1200" dirty="0">
                <a:latin typeface="+mn-lt"/>
                <a:cs typeface="Arial"/>
              </a:rPr>
              <a:t>Completed quarterly update to maintain currency of components and packages used to build RCMT User Interfaces</a:t>
            </a:r>
          </a:p>
          <a:p>
            <a:pPr marL="137160" indent="-137160">
              <a:buFont typeface="Arial" panose="020B0604020202020204" pitchFamily="34" charset="0"/>
              <a:buChar char="•"/>
            </a:pPr>
            <a:r>
              <a:rPr lang="en-US" sz="1200">
                <a:latin typeface="+mn-lt"/>
                <a:cs typeface="Arial"/>
              </a:rPr>
              <a:t>Deployed 70 </a:t>
            </a:r>
            <a:r>
              <a:rPr lang="en-US" sz="1200" dirty="0">
                <a:latin typeface="+mn-lt"/>
                <a:cs typeface="Arial"/>
              </a:rPr>
              <a:t>new documents to RCMT including:</a:t>
            </a:r>
          </a:p>
          <a:p>
            <a:pPr marL="274320" lvl="1" indent="-137160">
              <a:buFont typeface="Arial" panose="020B0604020202020204" pitchFamily="34" charset="0"/>
              <a:buChar char="•"/>
            </a:pPr>
            <a:r>
              <a:rPr lang="en-US" sz="1200" dirty="0">
                <a:latin typeface="+mn-lt"/>
                <a:cs typeface="Arial"/>
              </a:rPr>
              <a:t>2 superseding documents</a:t>
            </a:r>
          </a:p>
          <a:p>
            <a:pPr marL="274320" lvl="1" indent="-137160">
              <a:buFont typeface="Arial" panose="020B0604020202020204" pitchFamily="34" charset="0"/>
              <a:buChar char="•"/>
            </a:pPr>
            <a:r>
              <a:rPr lang="en-US" sz="1200" dirty="0">
                <a:latin typeface="+mn-lt"/>
                <a:cs typeface="Arial"/>
              </a:rPr>
              <a:t>Several additional Tech Ops orders </a:t>
            </a:r>
          </a:p>
        </p:txBody>
      </p:sp>
    </p:spTree>
    <p:extLst>
      <p:ext uri="{BB962C8B-B14F-4D97-AF65-F5344CB8AC3E}">
        <p14:creationId xmlns:p14="http://schemas.microsoft.com/office/powerpoint/2010/main" val="11007706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6B7E6-B076-45BE-99BA-4CB0AD905F82}"/>
              </a:ext>
            </a:extLst>
          </p:cNvPr>
          <p:cNvSpPr>
            <a:spLocks noGrp="1"/>
          </p:cNvSpPr>
          <p:nvPr>
            <p:ph type="title"/>
          </p:nvPr>
        </p:nvSpPr>
        <p:spPr>
          <a:xfrm>
            <a:off x="190351" y="145606"/>
            <a:ext cx="7771394" cy="702614"/>
          </a:xfrm>
        </p:spPr>
        <p:txBody>
          <a:bodyPr/>
          <a:lstStyle/>
          <a:p>
            <a:pPr algn="l"/>
            <a:r>
              <a:rPr lang="en-US" sz="3500" dirty="0"/>
              <a:t>RCMT Highlights</a:t>
            </a:r>
          </a:p>
        </p:txBody>
      </p:sp>
      <p:sp>
        <p:nvSpPr>
          <p:cNvPr id="4" name="Date Placeholder 3">
            <a:extLst>
              <a:ext uri="{FF2B5EF4-FFF2-40B4-BE49-F238E27FC236}">
                <a16:creationId xmlns:a16="http://schemas.microsoft.com/office/drawing/2014/main" id="{CA84B29F-33D2-E600-297D-B58870272E5D}"/>
              </a:ext>
            </a:extLst>
          </p:cNvPr>
          <p:cNvSpPr>
            <a:spLocks noGrp="1"/>
          </p:cNvSpPr>
          <p:nvPr>
            <p:ph type="dt" sz="half" idx="10"/>
          </p:nvPr>
        </p:nvSpPr>
        <p:spPr/>
        <p:txBody>
          <a:bodyPr/>
          <a:lstStyle/>
          <a:p>
            <a:pPr>
              <a:defRPr/>
            </a:pPr>
            <a:r>
              <a:rPr lang="en-US"/>
              <a:t>September 20, 2023</a:t>
            </a:r>
          </a:p>
        </p:txBody>
      </p:sp>
      <p:sp>
        <p:nvSpPr>
          <p:cNvPr id="5" name="Footer Placeholder 4">
            <a:extLst>
              <a:ext uri="{FF2B5EF4-FFF2-40B4-BE49-F238E27FC236}">
                <a16:creationId xmlns:a16="http://schemas.microsoft.com/office/drawing/2014/main" id="{1C342535-4204-D86C-0F41-82EF28E5AEDC}"/>
              </a:ext>
            </a:extLst>
          </p:cNvPr>
          <p:cNvSpPr>
            <a:spLocks noGrp="1"/>
          </p:cNvSpPr>
          <p:nvPr>
            <p:ph type="ftr" sz="quarter" idx="11"/>
          </p:nvPr>
        </p:nvSpPr>
        <p:spPr/>
        <p:txBody>
          <a:bodyPr/>
          <a:lstStyle/>
          <a:p>
            <a:pPr>
              <a:defRPr/>
            </a:pPr>
            <a:r>
              <a:rPr lang="en-US"/>
              <a:t>RCMT Status Update</a:t>
            </a:r>
          </a:p>
        </p:txBody>
      </p:sp>
      <p:sp>
        <p:nvSpPr>
          <p:cNvPr id="6" name="Slide Number Placeholder 5">
            <a:extLst>
              <a:ext uri="{FF2B5EF4-FFF2-40B4-BE49-F238E27FC236}">
                <a16:creationId xmlns:a16="http://schemas.microsoft.com/office/drawing/2014/main" id="{12ABD6A0-CCA9-7E1B-2B11-8A8503B87B35}"/>
              </a:ext>
            </a:extLst>
          </p:cNvPr>
          <p:cNvSpPr>
            <a:spLocks noGrp="1"/>
          </p:cNvSpPr>
          <p:nvPr>
            <p:ph type="sldNum" sz="quarter" idx="12"/>
          </p:nvPr>
        </p:nvSpPr>
        <p:spPr/>
        <p:txBody>
          <a:bodyPr/>
          <a:lstStyle/>
          <a:p>
            <a:pPr>
              <a:defRPr/>
            </a:pPr>
            <a:fld id="{8067CE26-34D5-4F80-9A5F-2959777DB872}" type="slidenum">
              <a:rPr lang="en-US" smtClean="0"/>
              <a:pPr>
                <a:defRPr/>
              </a:pPr>
              <a:t>3</a:t>
            </a:fld>
            <a:endParaRPr lang="en-US"/>
          </a:p>
        </p:txBody>
      </p:sp>
      <p:sp>
        <p:nvSpPr>
          <p:cNvPr id="8" name="TextBox 7">
            <a:extLst>
              <a:ext uri="{FF2B5EF4-FFF2-40B4-BE49-F238E27FC236}">
                <a16:creationId xmlns:a16="http://schemas.microsoft.com/office/drawing/2014/main" id="{55ECA83D-C7A9-B2FC-13B1-B32C09C4D9C4}"/>
              </a:ext>
            </a:extLst>
          </p:cNvPr>
          <p:cNvSpPr txBox="1"/>
          <p:nvPr/>
        </p:nvSpPr>
        <p:spPr>
          <a:xfrm>
            <a:off x="255155" y="993184"/>
            <a:ext cx="8469745" cy="5234766"/>
          </a:xfrm>
          <a:prstGeom prst="rect">
            <a:avLst/>
          </a:prstGeom>
          <a:noFill/>
        </p:spPr>
        <p:txBody>
          <a:bodyPr wrap="square" rIns="0" rtlCol="0">
            <a:spAutoFit/>
          </a:bodyPr>
          <a:lstStyle/>
          <a:p>
            <a:pPr>
              <a:spcBef>
                <a:spcPts val="1000"/>
              </a:spcBef>
              <a:spcAft>
                <a:spcPts val="600"/>
              </a:spcAft>
            </a:pPr>
            <a:r>
              <a:rPr lang="en-US" sz="1600" b="1" dirty="0">
                <a:latin typeface="Arial" panose="020B0604020202020204" pitchFamily="34" charset="0"/>
                <a:cs typeface="Arial" panose="020B0604020202020204" pitchFamily="34" charset="0"/>
              </a:rPr>
              <a:t>RCMT Software Development</a:t>
            </a:r>
            <a:r>
              <a:rPr lang="en-US" sz="1600" dirty="0">
                <a:latin typeface="Arial" panose="020B0604020202020204" pitchFamily="34" charset="0"/>
                <a:cs typeface="Arial" panose="020B0604020202020204" pitchFamily="34" charset="0"/>
              </a:rPr>
              <a:t> </a:t>
            </a:r>
          </a:p>
          <a:p>
            <a:pPr marL="182880" indent="-182880">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High Volume Document Ingestion with focus on USOAP Audit support</a:t>
            </a:r>
          </a:p>
          <a:p>
            <a:pPr marL="548640" lvl="1" indent="-182880">
              <a:spcAft>
                <a:spcPts val="500"/>
              </a:spcAft>
              <a:buFont typeface="Arial" panose="020B0604020202020204" pitchFamily="34" charset="0"/>
              <a:buChar char="•"/>
            </a:pPr>
            <a:r>
              <a:rPr lang="en-US" sz="1400" b="1" dirty="0">
                <a:latin typeface="Arial" panose="020B0604020202020204" pitchFamily="34" charset="0"/>
                <a:cs typeface="Arial" panose="020B0604020202020204" pitchFamily="34" charset="0"/>
              </a:rPr>
              <a:t>Goal</a:t>
            </a:r>
            <a:r>
              <a:rPr lang="en-US" sz="1400" dirty="0">
                <a:latin typeface="Arial" panose="020B0604020202020204" pitchFamily="34" charset="0"/>
                <a:cs typeface="Arial" panose="020B0604020202020204" pitchFamily="34" charset="0"/>
              </a:rPr>
              <a:t>: Remaining FAA Orders</a:t>
            </a:r>
          </a:p>
          <a:p>
            <a:pPr marL="548640" lvl="1" indent="-182880">
              <a:spcAft>
                <a:spcPts val="500"/>
              </a:spcAft>
              <a:buFont typeface="Arial" panose="020B0604020202020204" pitchFamily="34" charset="0"/>
              <a:buChar char="•"/>
            </a:pPr>
            <a:r>
              <a:rPr lang="en-US" sz="1400" b="1" dirty="0">
                <a:latin typeface="Arial" panose="020B0604020202020204" pitchFamily="34" charset="0"/>
                <a:cs typeface="Arial" panose="020B0604020202020204" pitchFamily="34" charset="0"/>
              </a:rPr>
              <a:t>Status: 746 </a:t>
            </a:r>
            <a:r>
              <a:rPr lang="en-US" sz="1400" dirty="0">
                <a:latin typeface="Arial" panose="020B0604020202020204" pitchFamily="34" charset="0"/>
                <a:cs typeface="Arial" panose="020B0604020202020204" pitchFamily="34" charset="0"/>
              </a:rPr>
              <a:t>documents as of 9/19</a:t>
            </a:r>
            <a:r>
              <a:rPr lang="en-US" sz="1400" dirty="0">
                <a:solidFill>
                  <a:srgbClr val="FF0000"/>
                </a:solidFill>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 up from 612 as of 8/9 – a </a:t>
            </a:r>
            <a:r>
              <a:rPr lang="en-US" sz="1400" b="1" dirty="0">
                <a:latin typeface="Arial" panose="020B0604020202020204" pitchFamily="34" charset="0"/>
                <a:cs typeface="Arial" panose="020B0604020202020204" pitchFamily="34" charset="0"/>
              </a:rPr>
              <a:t>22%</a:t>
            </a:r>
            <a:r>
              <a:rPr lang="en-US" sz="1400" dirty="0">
                <a:latin typeface="Arial" panose="020B0604020202020204" pitchFamily="34" charset="0"/>
                <a:cs typeface="Arial" panose="020B0604020202020204" pitchFamily="34" charset="0"/>
              </a:rPr>
              <a:t> increase)</a:t>
            </a:r>
          </a:p>
          <a:p>
            <a:pPr marL="731520" lvl="2" indent="-182880">
              <a:spcAft>
                <a:spcPts val="400"/>
              </a:spcAft>
              <a:buFont typeface="Arial" panose="020B0604020202020204" pitchFamily="34" charset="0"/>
              <a:buChar char="•"/>
            </a:pPr>
            <a:r>
              <a:rPr lang="en-US" sz="1200" dirty="0">
                <a:latin typeface="Arial" panose="020B0604020202020204" pitchFamily="34" charset="0"/>
                <a:cs typeface="Arial" panose="020B0604020202020204" pitchFamily="34" charset="0"/>
              </a:rPr>
              <a:t>Includes all AVS Orders</a:t>
            </a:r>
          </a:p>
          <a:p>
            <a:pPr marL="731520" lvl="2" indent="-182880">
              <a:spcAft>
                <a:spcPts val="400"/>
              </a:spcAft>
              <a:buFont typeface="Arial" panose="020B0604020202020204" pitchFamily="34" charset="0"/>
              <a:buChar char="•"/>
            </a:pPr>
            <a:r>
              <a:rPr lang="en-US" sz="1200" dirty="0">
                <a:latin typeface="Arial" panose="020B0604020202020204" pitchFamily="34" charset="0"/>
                <a:cs typeface="Arial" panose="020B0604020202020204" pitchFamily="34" charset="0"/>
              </a:rPr>
              <a:t>Includes all ICAO Annexes &amp; Procedures for Air Navigation Services (PANS)</a:t>
            </a:r>
          </a:p>
          <a:p>
            <a:pPr marL="731520" lvl="2" indent="-182880">
              <a:spcAft>
                <a:spcPts val="400"/>
              </a:spcAft>
              <a:buFont typeface="Arial" panose="020B0604020202020204" pitchFamily="34" charset="0"/>
              <a:buChar char="•"/>
            </a:pPr>
            <a:r>
              <a:rPr lang="en-US" sz="1200" dirty="0">
                <a:latin typeface="Arial" panose="020B0604020202020204" pitchFamily="34" charset="0"/>
                <a:cs typeface="Arial" panose="020B0604020202020204" pitchFamily="34" charset="0"/>
              </a:rPr>
              <a:t>Includes 14 CFR Parts 1-199 </a:t>
            </a:r>
          </a:p>
          <a:p>
            <a:pPr marL="731520" lvl="2" indent="-182880">
              <a:spcAft>
                <a:spcPts val="400"/>
              </a:spcAft>
              <a:buFont typeface="Arial" panose="020B0604020202020204" pitchFamily="34" charset="0"/>
              <a:buChar char="•"/>
            </a:pPr>
            <a:r>
              <a:rPr lang="en-US" sz="1200" dirty="0">
                <a:latin typeface="Arial" panose="020B0604020202020204" pitchFamily="34" charset="0"/>
                <a:cs typeface="Arial" panose="020B0604020202020204" pitchFamily="34" charset="0"/>
              </a:rPr>
              <a:t>200+ ATO Orders</a:t>
            </a:r>
          </a:p>
          <a:p>
            <a:pPr marL="731520" lvl="2" indent="-182880">
              <a:spcAft>
                <a:spcPts val="400"/>
              </a:spcAft>
              <a:buFont typeface="Arial" panose="020B0604020202020204" pitchFamily="34" charset="0"/>
              <a:buChar char="•"/>
            </a:pPr>
            <a:r>
              <a:rPr lang="en-US" sz="1200" dirty="0">
                <a:latin typeface="Arial" panose="020B0604020202020204" pitchFamily="34" charset="0"/>
                <a:cs typeface="Arial" panose="020B0604020202020204" pitchFamily="34" charset="0"/>
              </a:rPr>
              <a:t>The RCMT Library has more than tripled in size since the April 3</a:t>
            </a:r>
            <a:r>
              <a:rPr lang="en-US" sz="1200" baseline="30000" dirty="0">
                <a:latin typeface="Arial" panose="020B0604020202020204" pitchFamily="34" charset="0"/>
                <a:cs typeface="Arial" panose="020B0604020202020204" pitchFamily="34" charset="0"/>
              </a:rPr>
              <a:t>rd</a:t>
            </a:r>
            <a:r>
              <a:rPr lang="en-US" sz="1200" dirty="0">
                <a:latin typeface="Arial" panose="020B0604020202020204" pitchFamily="34" charset="0"/>
                <a:cs typeface="Arial" panose="020B0604020202020204" pitchFamily="34" charset="0"/>
              </a:rPr>
              <a:t> launch (up from 225 – </a:t>
            </a:r>
            <a:r>
              <a:rPr lang="en-US" sz="1200" b="1" dirty="0">
                <a:latin typeface="Arial" panose="020B0604020202020204" pitchFamily="34" charset="0"/>
                <a:cs typeface="Arial" panose="020B0604020202020204" pitchFamily="34" charset="0"/>
              </a:rPr>
              <a:t>232%</a:t>
            </a:r>
            <a:r>
              <a:rPr lang="en-US" sz="1200" dirty="0">
                <a:latin typeface="Arial" panose="020B0604020202020204" pitchFamily="34" charset="0"/>
                <a:cs typeface="Arial" panose="020B0604020202020204" pitchFamily="34" charset="0"/>
              </a:rPr>
              <a:t> increase)</a:t>
            </a:r>
            <a:r>
              <a:rPr lang="en-US" sz="1200" b="1" dirty="0">
                <a:latin typeface="Arial" panose="020B0604020202020204" pitchFamily="34" charset="0"/>
                <a:cs typeface="Arial" panose="020B0604020202020204" pitchFamily="34" charset="0"/>
              </a:rPr>
              <a:t> </a:t>
            </a:r>
          </a:p>
          <a:p>
            <a:pPr marL="548640" lvl="1" indent="-182880">
              <a:spcAft>
                <a:spcPts val="500"/>
              </a:spcAft>
              <a:buFont typeface="Arial" panose="020B0604020202020204" pitchFamily="34" charset="0"/>
              <a:buChar char="•"/>
            </a:pPr>
            <a:r>
              <a:rPr lang="en-US" sz="1400" b="1" dirty="0">
                <a:latin typeface="Arial" panose="020B0604020202020204" pitchFamily="34" charset="0"/>
                <a:cs typeface="Arial" panose="020B0604020202020204" pitchFamily="34" charset="0"/>
              </a:rPr>
              <a:t>User Interface Testing</a:t>
            </a:r>
          </a:p>
          <a:p>
            <a:pPr marL="731520" lvl="2" indent="-182880">
              <a:spcAft>
                <a:spcPts val="400"/>
              </a:spcAft>
              <a:buFont typeface="Arial" panose="020B0604020202020204" pitchFamily="34" charset="0"/>
              <a:buChar char="•"/>
            </a:pPr>
            <a:r>
              <a:rPr lang="en-US" sz="1400" dirty="0">
                <a:latin typeface="Arial" panose="020B0604020202020204" pitchFamily="34" charset="0"/>
                <a:cs typeface="Arial" panose="020B0604020202020204" pitchFamily="34" charset="0"/>
              </a:rPr>
              <a:t>Enhanced coverage for automated User Interface testing through Cypress Testing Suite</a:t>
            </a:r>
          </a:p>
          <a:p>
            <a:pPr marL="548640" lvl="1" indent="-182880">
              <a:spcAft>
                <a:spcPts val="500"/>
              </a:spcAft>
              <a:buFont typeface="Arial" panose="020B0604020202020204" pitchFamily="34" charset="0"/>
              <a:buChar char="•"/>
            </a:pPr>
            <a:r>
              <a:rPr lang="en-US" sz="1400" b="1" dirty="0">
                <a:latin typeface="Arial" panose="020B0604020202020204" pitchFamily="34" charset="0"/>
                <a:cs typeface="Arial" panose="020B0604020202020204" pitchFamily="34" charset="0"/>
              </a:rPr>
              <a:t>Section 508 Compliance Testing is in progress</a:t>
            </a:r>
          </a:p>
          <a:p>
            <a:pPr marL="548640" lvl="1" indent="-182880">
              <a:spcAft>
                <a:spcPts val="500"/>
              </a:spcAft>
              <a:buFont typeface="Arial" panose="020B0604020202020204" pitchFamily="34" charset="0"/>
              <a:buChar char="•"/>
            </a:pPr>
            <a:r>
              <a:rPr lang="en-US" sz="1400" b="1" dirty="0">
                <a:latin typeface="Arial" panose="020B0604020202020204" pitchFamily="34" charset="0"/>
                <a:cs typeface="Arial" panose="020B0604020202020204" pitchFamily="34" charset="0"/>
              </a:rPr>
              <a:t>Ontology 1.3 and 1.4: </a:t>
            </a:r>
          </a:p>
          <a:p>
            <a:pPr marL="731520" lvl="2" indent="-182880">
              <a:spcAft>
                <a:spcPts val="400"/>
              </a:spcAft>
              <a:buFont typeface="Arial" panose="020B0604020202020204" pitchFamily="34" charset="0"/>
              <a:buChar char="•"/>
            </a:pPr>
            <a:r>
              <a:rPr lang="en-US" sz="1400" dirty="0">
                <a:latin typeface="Arial" panose="020B0604020202020204" pitchFamily="34" charset="0"/>
                <a:cs typeface="Arial" panose="020B0604020202020204" pitchFamily="34" charset="0"/>
              </a:rPr>
              <a:t>Ontology 1.3 NLPed and deployed to RCMT. Includes 26,235 concepts (</a:t>
            </a:r>
            <a:r>
              <a:rPr lang="en-US" sz="1400" b="1" dirty="0">
                <a:latin typeface="Arial" panose="020B0604020202020204" pitchFamily="34" charset="0"/>
                <a:cs typeface="Arial" panose="020B0604020202020204" pitchFamily="34" charset="0"/>
              </a:rPr>
              <a:t>24%</a:t>
            </a:r>
            <a:r>
              <a:rPr lang="en-US" sz="1400" dirty="0">
                <a:latin typeface="Arial" panose="020B0604020202020204" pitchFamily="34" charset="0"/>
                <a:cs typeface="Arial" panose="020B0604020202020204" pitchFamily="34" charset="0"/>
              </a:rPr>
              <a:t> increase from Ontology 1.1)</a:t>
            </a:r>
          </a:p>
          <a:p>
            <a:pPr marL="731520" lvl="1" indent="-182880">
              <a:spcAft>
                <a:spcPts val="400"/>
              </a:spcAft>
              <a:buFont typeface="Arial" panose="020B0604020202020204" pitchFamily="34" charset="0"/>
              <a:buChar char="•"/>
            </a:pPr>
            <a:r>
              <a:rPr lang="en-US" sz="1400" dirty="0">
                <a:latin typeface="Arial" panose="020B0604020202020204" pitchFamily="34" charset="0"/>
                <a:cs typeface="Arial" panose="020B0604020202020204" pitchFamily="34" charset="0"/>
              </a:rPr>
              <a:t>Ontology 1.4 term mining currently in progress </a:t>
            </a:r>
          </a:p>
          <a:p>
            <a:pPr>
              <a:spcBef>
                <a:spcPts val="1000"/>
              </a:spcBef>
              <a:spcAft>
                <a:spcPts val="600"/>
              </a:spcAft>
            </a:pPr>
            <a:r>
              <a:rPr lang="en-US" sz="1600" b="1" dirty="0">
                <a:latin typeface="Arial" panose="020B0604020202020204" pitchFamily="34" charset="0"/>
                <a:cs typeface="Arial" panose="020B0604020202020204" pitchFamily="34" charset="0"/>
              </a:rPr>
              <a:t>Ongoing coordination with AIT Security Office</a:t>
            </a:r>
            <a:endParaRPr lang="en-US" sz="1600" dirty="0">
              <a:latin typeface="Arial" panose="020B0604020202020204" pitchFamily="34" charset="0"/>
              <a:cs typeface="Arial" panose="020B0604020202020204" pitchFamily="34" charset="0"/>
            </a:endParaRPr>
          </a:p>
          <a:p>
            <a:pPr marL="182880" indent="-182880">
              <a:spcAft>
                <a:spcPts val="400"/>
              </a:spcAft>
              <a:buFont typeface="Arial" panose="020B0604020202020204" pitchFamily="34" charset="0"/>
              <a:buChar char="•"/>
            </a:pPr>
            <a:r>
              <a:rPr lang="en-US" sz="1400" dirty="0">
                <a:latin typeface="Arial" panose="020B0604020202020204" pitchFamily="34" charset="0"/>
                <a:cs typeface="Arial" panose="020B0604020202020204" pitchFamily="34" charset="0"/>
              </a:rPr>
              <a:t>RCMT Security Characterization Framework Checklist submitted to and approved by AIT Security Office</a:t>
            </a:r>
          </a:p>
          <a:p>
            <a:pPr marL="182880" indent="-182880">
              <a:spcAft>
                <a:spcPts val="400"/>
              </a:spcAft>
              <a:buFont typeface="Arial" panose="020B0604020202020204" pitchFamily="34" charset="0"/>
              <a:buChar char="•"/>
            </a:pPr>
            <a:r>
              <a:rPr lang="en-US" sz="1400" dirty="0">
                <a:latin typeface="Arial" panose="020B0604020202020204" pitchFamily="34" charset="0"/>
                <a:cs typeface="Arial" panose="020B0604020202020204" pitchFamily="34" charset="0"/>
              </a:rPr>
              <a:t>All findings from Server and Database security scans resolved. </a:t>
            </a:r>
          </a:p>
        </p:txBody>
      </p:sp>
    </p:spTree>
    <p:extLst>
      <p:ext uri="{BB962C8B-B14F-4D97-AF65-F5344CB8AC3E}">
        <p14:creationId xmlns:p14="http://schemas.microsoft.com/office/powerpoint/2010/main" val="15958045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A84B29F-33D2-E600-297D-B58870272E5D}"/>
              </a:ext>
            </a:extLst>
          </p:cNvPr>
          <p:cNvSpPr>
            <a:spLocks noGrp="1"/>
          </p:cNvSpPr>
          <p:nvPr>
            <p:ph type="dt" sz="half" idx="10"/>
          </p:nvPr>
        </p:nvSpPr>
        <p:spPr>
          <a:xfrm>
            <a:off x="457200" y="6356350"/>
            <a:ext cx="2133600" cy="365125"/>
          </a:xfrm>
        </p:spPr>
        <p:txBody>
          <a:bodyPr anchor="ctr">
            <a:normAutofit/>
          </a:bodyPr>
          <a:lstStyle/>
          <a:p>
            <a:pPr>
              <a:spcAft>
                <a:spcPts val="600"/>
              </a:spcAft>
              <a:defRPr/>
            </a:pPr>
            <a:r>
              <a:rPr lang="en-US"/>
              <a:t>September 20, 2023</a:t>
            </a:r>
          </a:p>
        </p:txBody>
      </p:sp>
      <p:sp>
        <p:nvSpPr>
          <p:cNvPr id="6" name="Slide Number Placeholder 5">
            <a:extLst>
              <a:ext uri="{FF2B5EF4-FFF2-40B4-BE49-F238E27FC236}">
                <a16:creationId xmlns:a16="http://schemas.microsoft.com/office/drawing/2014/main" id="{12ABD6A0-CCA9-7E1B-2B11-8A8503B87B35}"/>
              </a:ext>
            </a:extLst>
          </p:cNvPr>
          <p:cNvSpPr>
            <a:spLocks noGrp="1"/>
          </p:cNvSpPr>
          <p:nvPr>
            <p:ph type="sldNum" sz="quarter" idx="12"/>
          </p:nvPr>
        </p:nvSpPr>
        <p:spPr>
          <a:xfrm>
            <a:off x="6553200" y="6356350"/>
            <a:ext cx="2133600" cy="365125"/>
          </a:xfrm>
        </p:spPr>
        <p:txBody>
          <a:bodyPr anchor="ctr">
            <a:normAutofit/>
          </a:bodyPr>
          <a:lstStyle/>
          <a:p>
            <a:pPr>
              <a:spcAft>
                <a:spcPts val="600"/>
              </a:spcAft>
              <a:defRPr/>
            </a:pPr>
            <a:fld id="{8067CE26-34D5-4F80-9A5F-2959777DB872}" type="slidenum">
              <a:rPr lang="en-US" smtClean="0"/>
              <a:pPr>
                <a:spcAft>
                  <a:spcPts val="600"/>
                </a:spcAft>
                <a:defRPr/>
              </a:pPr>
              <a:t>4</a:t>
            </a:fld>
            <a:endParaRPr lang="en-US"/>
          </a:p>
        </p:txBody>
      </p:sp>
      <p:sp>
        <p:nvSpPr>
          <p:cNvPr id="5" name="Footer Placeholder 4">
            <a:extLst>
              <a:ext uri="{FF2B5EF4-FFF2-40B4-BE49-F238E27FC236}">
                <a16:creationId xmlns:a16="http://schemas.microsoft.com/office/drawing/2014/main" id="{1C342535-4204-D86C-0F41-82EF28E5AEDC}"/>
              </a:ext>
            </a:extLst>
          </p:cNvPr>
          <p:cNvSpPr>
            <a:spLocks noGrp="1"/>
          </p:cNvSpPr>
          <p:nvPr>
            <p:ph type="ftr" sz="quarter" idx="4294967295"/>
          </p:nvPr>
        </p:nvSpPr>
        <p:spPr>
          <a:xfrm>
            <a:off x="3124200" y="6356350"/>
            <a:ext cx="2895600" cy="365125"/>
          </a:xfrm>
        </p:spPr>
        <p:txBody>
          <a:bodyPr/>
          <a:lstStyle/>
          <a:p>
            <a:pPr>
              <a:spcAft>
                <a:spcPts val="600"/>
              </a:spcAft>
              <a:defRPr/>
            </a:pPr>
            <a:r>
              <a:rPr lang="en-US"/>
              <a:t>RCMT Status Update</a:t>
            </a:r>
          </a:p>
        </p:txBody>
      </p:sp>
      <p:sp>
        <p:nvSpPr>
          <p:cNvPr id="2" name="Title 1">
            <a:extLst>
              <a:ext uri="{FF2B5EF4-FFF2-40B4-BE49-F238E27FC236}">
                <a16:creationId xmlns:a16="http://schemas.microsoft.com/office/drawing/2014/main" id="{65A13FC8-87F2-6537-22FC-7A9F6E6D5AFC}"/>
              </a:ext>
            </a:extLst>
          </p:cNvPr>
          <p:cNvSpPr>
            <a:spLocks noGrp="1"/>
          </p:cNvSpPr>
          <p:nvPr>
            <p:ph type="title"/>
          </p:nvPr>
        </p:nvSpPr>
        <p:spPr>
          <a:xfrm>
            <a:off x="190351" y="221022"/>
            <a:ext cx="7771394" cy="702614"/>
          </a:xfrm>
        </p:spPr>
        <p:txBody>
          <a:bodyPr/>
          <a:lstStyle/>
          <a:p>
            <a:pPr algn="l"/>
            <a:r>
              <a:rPr lang="en-US" sz="3500" b="0" dirty="0"/>
              <a:t>RCMT Usage by Week</a:t>
            </a:r>
          </a:p>
        </p:txBody>
      </p:sp>
      <p:pic>
        <p:nvPicPr>
          <p:cNvPr id="12" name="Picture 11" descr="A graph showing the end of a week ending&#10;&#10;Description automatically generated">
            <a:extLst>
              <a:ext uri="{FF2B5EF4-FFF2-40B4-BE49-F238E27FC236}">
                <a16:creationId xmlns:a16="http://schemas.microsoft.com/office/drawing/2014/main" id="{48CD8DC1-DF65-47D1-797E-DD1851CC5A4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9927" y="1116656"/>
            <a:ext cx="8584146" cy="4965374"/>
          </a:xfrm>
          <a:prstGeom prst="rect">
            <a:avLst/>
          </a:prstGeom>
        </p:spPr>
      </p:pic>
    </p:spTree>
    <p:extLst>
      <p:ext uri="{BB962C8B-B14F-4D97-AF65-F5344CB8AC3E}">
        <p14:creationId xmlns:p14="http://schemas.microsoft.com/office/powerpoint/2010/main" val="38422404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6B7E6-B076-45BE-99BA-4CB0AD905F82}"/>
              </a:ext>
            </a:extLst>
          </p:cNvPr>
          <p:cNvSpPr>
            <a:spLocks noGrp="1"/>
          </p:cNvSpPr>
          <p:nvPr>
            <p:ph type="title"/>
          </p:nvPr>
        </p:nvSpPr>
        <p:spPr>
          <a:xfrm>
            <a:off x="190351" y="221022"/>
            <a:ext cx="8687642" cy="702614"/>
          </a:xfrm>
        </p:spPr>
        <p:txBody>
          <a:bodyPr/>
          <a:lstStyle/>
          <a:p>
            <a:pPr algn="l"/>
            <a:r>
              <a:rPr lang="en-US" sz="3500" dirty="0"/>
              <a:t>RCMT – NLP Challenge and Proposed Solution</a:t>
            </a:r>
          </a:p>
        </p:txBody>
      </p:sp>
      <p:sp>
        <p:nvSpPr>
          <p:cNvPr id="4" name="Date Placeholder 3">
            <a:extLst>
              <a:ext uri="{FF2B5EF4-FFF2-40B4-BE49-F238E27FC236}">
                <a16:creationId xmlns:a16="http://schemas.microsoft.com/office/drawing/2014/main" id="{CA84B29F-33D2-E600-297D-B58870272E5D}"/>
              </a:ext>
            </a:extLst>
          </p:cNvPr>
          <p:cNvSpPr>
            <a:spLocks noGrp="1"/>
          </p:cNvSpPr>
          <p:nvPr>
            <p:ph type="dt" sz="half" idx="10"/>
          </p:nvPr>
        </p:nvSpPr>
        <p:spPr/>
        <p:txBody>
          <a:bodyPr/>
          <a:lstStyle/>
          <a:p>
            <a:pPr>
              <a:defRPr/>
            </a:pPr>
            <a:r>
              <a:rPr lang="en-US"/>
              <a:t>September 20, 2023</a:t>
            </a:r>
          </a:p>
        </p:txBody>
      </p:sp>
      <p:sp>
        <p:nvSpPr>
          <p:cNvPr id="5" name="Footer Placeholder 4">
            <a:extLst>
              <a:ext uri="{FF2B5EF4-FFF2-40B4-BE49-F238E27FC236}">
                <a16:creationId xmlns:a16="http://schemas.microsoft.com/office/drawing/2014/main" id="{1C342535-4204-D86C-0F41-82EF28E5AEDC}"/>
              </a:ext>
            </a:extLst>
          </p:cNvPr>
          <p:cNvSpPr>
            <a:spLocks noGrp="1"/>
          </p:cNvSpPr>
          <p:nvPr>
            <p:ph type="ftr" sz="quarter" idx="11"/>
          </p:nvPr>
        </p:nvSpPr>
        <p:spPr/>
        <p:txBody>
          <a:bodyPr/>
          <a:lstStyle/>
          <a:p>
            <a:pPr>
              <a:defRPr/>
            </a:pPr>
            <a:r>
              <a:rPr lang="en-US"/>
              <a:t>RCMT Status Update</a:t>
            </a:r>
          </a:p>
        </p:txBody>
      </p:sp>
      <p:sp>
        <p:nvSpPr>
          <p:cNvPr id="6" name="Slide Number Placeholder 5">
            <a:extLst>
              <a:ext uri="{FF2B5EF4-FFF2-40B4-BE49-F238E27FC236}">
                <a16:creationId xmlns:a16="http://schemas.microsoft.com/office/drawing/2014/main" id="{12ABD6A0-CCA9-7E1B-2B11-8A8503B87B35}"/>
              </a:ext>
            </a:extLst>
          </p:cNvPr>
          <p:cNvSpPr>
            <a:spLocks noGrp="1"/>
          </p:cNvSpPr>
          <p:nvPr>
            <p:ph type="sldNum" sz="quarter" idx="12"/>
          </p:nvPr>
        </p:nvSpPr>
        <p:spPr/>
        <p:txBody>
          <a:bodyPr/>
          <a:lstStyle/>
          <a:p>
            <a:pPr>
              <a:defRPr/>
            </a:pPr>
            <a:fld id="{8067CE26-34D5-4F80-9A5F-2959777DB872}" type="slidenum">
              <a:rPr lang="en-US" smtClean="0"/>
              <a:pPr>
                <a:defRPr/>
              </a:pPr>
              <a:t>5</a:t>
            </a:fld>
            <a:endParaRPr lang="en-US"/>
          </a:p>
        </p:txBody>
      </p:sp>
      <p:graphicFrame>
        <p:nvGraphicFramePr>
          <p:cNvPr id="3" name="Table 2"/>
          <p:cNvGraphicFramePr>
            <a:graphicFrameLocks noGrp="1"/>
          </p:cNvGraphicFramePr>
          <p:nvPr>
            <p:extLst>
              <p:ext uri="{D42A27DB-BD31-4B8C-83A1-F6EECF244321}">
                <p14:modId xmlns:p14="http://schemas.microsoft.com/office/powerpoint/2010/main" val="1579783152"/>
              </p:ext>
            </p:extLst>
          </p:nvPr>
        </p:nvGraphicFramePr>
        <p:xfrm>
          <a:off x="704850" y="1305286"/>
          <a:ext cx="7705725" cy="4147250"/>
        </p:xfrm>
        <a:graphic>
          <a:graphicData uri="http://schemas.openxmlformats.org/drawingml/2006/table">
            <a:tbl>
              <a:tblPr firstRow="1" firstCol="1" bandRow="1">
                <a:tableStyleId>{2D5ABB26-0587-4C30-8999-92F81FD0307C}</a:tableStyleId>
              </a:tblPr>
              <a:tblGrid>
                <a:gridCol w="4591050">
                  <a:extLst>
                    <a:ext uri="{9D8B030D-6E8A-4147-A177-3AD203B41FA5}">
                      <a16:colId xmlns:a16="http://schemas.microsoft.com/office/drawing/2014/main" val="4263415146"/>
                    </a:ext>
                  </a:extLst>
                </a:gridCol>
                <a:gridCol w="3114675">
                  <a:extLst>
                    <a:ext uri="{9D8B030D-6E8A-4147-A177-3AD203B41FA5}">
                      <a16:colId xmlns:a16="http://schemas.microsoft.com/office/drawing/2014/main" val="2114584259"/>
                    </a:ext>
                  </a:extLst>
                </a:gridCol>
              </a:tblGrid>
              <a:tr h="0">
                <a:tc>
                  <a:txBody>
                    <a:bodyPr/>
                    <a:lstStyle/>
                    <a:p>
                      <a:pPr marL="0" marR="0" algn="ctr">
                        <a:lnSpc>
                          <a:spcPct val="115000"/>
                        </a:lnSpc>
                        <a:spcBef>
                          <a:spcPts val="0"/>
                        </a:spcBef>
                        <a:spcAft>
                          <a:spcPts val="0"/>
                        </a:spcAft>
                      </a:pPr>
                      <a:r>
                        <a:rPr lang="en-US" sz="1800" b="1">
                          <a:effectLst/>
                          <a:latin typeface="Arial" panose="020B0604020202020204" pitchFamily="34" charset="0"/>
                          <a:cs typeface="Arial" panose="020B0604020202020204" pitchFamily="34" charset="0"/>
                        </a:rPr>
                        <a:t>Lymba</a:t>
                      </a:r>
                      <a:endParaRPr lang="en-US" sz="1400" b="1">
                        <a:effectLst/>
                        <a:latin typeface="Arial" panose="020B0604020202020204" pitchFamily="34" charset="0"/>
                        <a:ea typeface="Calibri" panose="020F0502020204030204" pitchFamily="34" charset="0"/>
                        <a:cs typeface="Arial" panose="020B0604020202020204" pitchFamily="34" charset="0"/>
                      </a:endParaRPr>
                    </a:p>
                  </a:txBody>
                  <a:tcPr marL="182880" marT="91440" marB="9144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a:effectLst/>
                          <a:latin typeface="Arial" panose="020B0604020202020204" pitchFamily="34" charset="0"/>
                          <a:cs typeface="Arial" panose="020B0604020202020204" pitchFamily="34" charset="0"/>
                        </a:rPr>
                        <a:t>Proposed Solution</a:t>
                      </a:r>
                      <a:endParaRPr lang="en-US" sz="1800" b="1">
                        <a:effectLst/>
                        <a:latin typeface="Arial" panose="020B0604020202020204" pitchFamily="34" charset="0"/>
                        <a:ea typeface="Calibri" panose="020F0502020204030204" pitchFamily="34" charset="0"/>
                        <a:cs typeface="Arial" panose="020B0604020202020204" pitchFamily="34" charset="0"/>
                      </a:endParaRPr>
                    </a:p>
                  </a:txBody>
                  <a:tcPr marL="182880" marT="91440" marB="9144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12698015"/>
                  </a:ext>
                </a:extLst>
              </a:tr>
              <a:tr h="0">
                <a:tc>
                  <a:txBody>
                    <a:bodyPr/>
                    <a:lstStyle/>
                    <a:p>
                      <a:pPr marL="0" marR="0">
                        <a:lnSpc>
                          <a:spcPct val="115000"/>
                        </a:lnSpc>
                        <a:spcBef>
                          <a:spcPts val="0"/>
                        </a:spcBef>
                        <a:spcAft>
                          <a:spcPts val="0"/>
                        </a:spcAft>
                      </a:pPr>
                      <a:r>
                        <a:rPr lang="en-US" sz="1400" b="1" dirty="0">
                          <a:effectLst/>
                          <a:latin typeface="Arial" panose="020B0604020202020204" pitchFamily="34" charset="0"/>
                          <a:cs typeface="Arial" panose="020B0604020202020204" pitchFamily="34" charset="0"/>
                        </a:rPr>
                        <a:t>Problem/Challenge: </a:t>
                      </a:r>
                      <a:r>
                        <a:rPr lang="en-US" sz="1400" dirty="0">
                          <a:effectLst/>
                          <a:latin typeface="Arial" panose="020B0604020202020204" pitchFamily="34" charset="0"/>
                          <a:cs typeface="Arial" panose="020B0604020202020204" pitchFamily="34" charset="0"/>
                        </a:rPr>
                        <a:t>Evaluation of Lymba’s NLP results delivered on 6/15 reflect several issues that prevented the ability to utilize the output for a data push to RCMT.</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182880" marT="91440" marB="9144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rowSpan="3">
                  <a:txBody>
                    <a:bodyPr/>
                    <a:lstStyle/>
                    <a:p>
                      <a:pPr marL="342900" marR="0" lvl="0" indent="-342900">
                        <a:lnSpc>
                          <a:spcPct val="115000"/>
                        </a:lnSpc>
                        <a:spcBef>
                          <a:spcPts val="0"/>
                        </a:spcBef>
                        <a:spcAft>
                          <a:spcPts val="0"/>
                        </a:spcAft>
                        <a:buFont typeface="Symbol" panose="05050102010706020507" pitchFamily="18" charset="2"/>
                        <a:buChar char=""/>
                      </a:pPr>
                      <a:r>
                        <a:rPr lang="en-US" sz="1400" dirty="0">
                          <a:effectLst/>
                          <a:latin typeface="Arial" panose="020B0604020202020204" pitchFamily="34" charset="0"/>
                          <a:cs typeface="Arial" panose="020B0604020202020204" pitchFamily="34" charset="0"/>
                        </a:rPr>
                        <a:t>iCatalyst Ontologist is developing an NLP solution to replace Lymba’s current tool.</a:t>
                      </a:r>
                    </a:p>
                    <a:p>
                      <a:pPr marL="342900" marR="0" lvl="0" indent="-342900">
                        <a:lnSpc>
                          <a:spcPct val="115000"/>
                        </a:lnSpc>
                        <a:spcBef>
                          <a:spcPts val="0"/>
                        </a:spcBef>
                        <a:spcAft>
                          <a:spcPts val="0"/>
                        </a:spcAft>
                        <a:buFont typeface="Symbol" panose="05050102010706020507" pitchFamily="18" charset="2"/>
                        <a:buChar char=""/>
                      </a:pPr>
                      <a:r>
                        <a:rPr lang="en-US" sz="1400" dirty="0">
                          <a:effectLst/>
                          <a:latin typeface="Arial" panose="020B0604020202020204" pitchFamily="34" charset="0"/>
                          <a:cs typeface="Arial" panose="020B0604020202020204" pitchFamily="34" charset="0"/>
                        </a:rPr>
                        <a:t>iCatalyst and AOV will test the output for accuracy and completeness.</a:t>
                      </a:r>
                    </a:p>
                    <a:p>
                      <a:pPr marL="342900" marR="0" lvl="0" indent="-342900">
                        <a:lnSpc>
                          <a:spcPct val="115000"/>
                        </a:lnSpc>
                        <a:spcBef>
                          <a:spcPts val="0"/>
                        </a:spcBef>
                        <a:spcAft>
                          <a:spcPts val="0"/>
                        </a:spcAft>
                        <a:buFont typeface="Symbol" panose="05050102010706020507" pitchFamily="18" charset="2"/>
                        <a:buChar char=""/>
                      </a:pPr>
                      <a:r>
                        <a:rPr lang="en-US" sz="1400" dirty="0">
                          <a:effectLst/>
                          <a:latin typeface="Arial" panose="020B0604020202020204" pitchFamily="34" charset="0"/>
                          <a:cs typeface="Arial" panose="020B0604020202020204" pitchFamily="34" charset="0"/>
                        </a:rPr>
                        <a:t>iCatalyst and AOV will compare the tool performance to Lymba’s in order to determine which can produce reliable and accurate results as expected.</a:t>
                      </a:r>
                    </a:p>
                    <a:p>
                      <a:pPr marL="342900" marR="0" lvl="0" indent="-342900">
                        <a:lnSpc>
                          <a:spcPct val="115000"/>
                        </a:lnSpc>
                        <a:spcBef>
                          <a:spcPts val="0"/>
                        </a:spcBef>
                        <a:spcAft>
                          <a:spcPts val="0"/>
                        </a:spcAft>
                        <a:buFont typeface="Symbol" panose="05050102010706020507" pitchFamily="18" charset="2"/>
                        <a:buChar char=""/>
                      </a:pPr>
                      <a:r>
                        <a:rPr lang="en-US" sz="1400" dirty="0">
                          <a:effectLst/>
                          <a:latin typeface="Arial" panose="020B0604020202020204" pitchFamily="34" charset="0"/>
                          <a:cs typeface="Arial" panose="020B0604020202020204" pitchFamily="34" charset="0"/>
                        </a:rPr>
                        <a:t>Review of results to be determined.</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182880" marT="91440" marB="9144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45915946"/>
                  </a:ext>
                </a:extLst>
              </a:tr>
              <a:tr h="0">
                <a:tc>
                  <a:txBody>
                    <a:bodyPr/>
                    <a:lstStyle/>
                    <a:p>
                      <a:pPr marL="0" marR="0">
                        <a:lnSpc>
                          <a:spcPct val="115000"/>
                        </a:lnSpc>
                        <a:spcBef>
                          <a:spcPts val="0"/>
                        </a:spcBef>
                        <a:spcAft>
                          <a:spcPts val="0"/>
                        </a:spcAft>
                      </a:pPr>
                      <a:r>
                        <a:rPr lang="en-US" sz="1400" b="1" dirty="0">
                          <a:effectLst/>
                          <a:latin typeface="Arial" panose="020B0604020202020204" pitchFamily="34" charset="0"/>
                          <a:cs typeface="Arial" panose="020B0604020202020204" pitchFamily="34" charset="0"/>
                        </a:rPr>
                        <a:t>Interim Mitigation #1: </a:t>
                      </a:r>
                      <a:r>
                        <a:rPr lang="en-US" sz="1400" dirty="0">
                          <a:effectLst/>
                          <a:latin typeface="Arial" panose="020B0604020202020204" pitchFamily="34" charset="0"/>
                          <a:cs typeface="Arial" panose="020B0604020202020204" pitchFamily="34" charset="0"/>
                        </a:rPr>
                        <a:t>AOV Project Lead and iCatalyst coordinated with Lymba to develop detailed processes and procedures to better identify breakpoints/causal factors driving current issues. </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182880" marT="91440" marB="9144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1413360002"/>
                  </a:ext>
                </a:extLst>
              </a:tr>
              <a:tr h="0">
                <a:tc>
                  <a:txBody>
                    <a:bodyPr/>
                    <a:lstStyle/>
                    <a:p>
                      <a:pPr marL="0" marR="0">
                        <a:lnSpc>
                          <a:spcPct val="115000"/>
                        </a:lnSpc>
                        <a:spcBef>
                          <a:spcPts val="0"/>
                        </a:spcBef>
                        <a:spcAft>
                          <a:spcPts val="0"/>
                        </a:spcAft>
                      </a:pPr>
                      <a:r>
                        <a:rPr lang="en-US" sz="1400" b="1" dirty="0">
                          <a:effectLst/>
                          <a:latin typeface="Arial" panose="020B0604020202020204" pitchFamily="34" charset="0"/>
                          <a:cs typeface="Arial" panose="020B0604020202020204" pitchFamily="34" charset="0"/>
                        </a:rPr>
                        <a:t>Interim Mitigation #2 (Complete): </a:t>
                      </a:r>
                      <a:r>
                        <a:rPr lang="en-US" sz="1400" dirty="0">
                          <a:effectLst/>
                          <a:latin typeface="Arial" panose="020B0604020202020204" pitchFamily="34" charset="0"/>
                          <a:cs typeface="Arial" panose="020B0604020202020204" pitchFamily="34" charset="0"/>
                        </a:rPr>
                        <a:t>Lymba used the previous NLP iteration that was utilized for the April 2023 release of RCMT. The</a:t>
                      </a:r>
                      <a:r>
                        <a:rPr lang="en-US" sz="1400" baseline="0" dirty="0">
                          <a:effectLst/>
                          <a:latin typeface="Arial" panose="020B0604020202020204" pitchFamily="34" charset="0"/>
                          <a:cs typeface="Arial" panose="020B0604020202020204" pitchFamily="34" charset="0"/>
                        </a:rPr>
                        <a:t> concepts established from Ontology V 1.2 and V 1.3 and documents ingested were NLPed for NLP cycle 1.3.</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182880" marT="91440" marB="9144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1322106719"/>
                  </a:ext>
                </a:extLst>
              </a:tr>
            </a:tbl>
          </a:graphicData>
        </a:graphic>
      </p:graphicFrame>
    </p:spTree>
    <p:extLst>
      <p:ext uri="{BB962C8B-B14F-4D97-AF65-F5344CB8AC3E}">
        <p14:creationId xmlns:p14="http://schemas.microsoft.com/office/powerpoint/2010/main" val="17170714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6B7E6-B076-45BE-99BA-4CB0AD905F82}"/>
              </a:ext>
            </a:extLst>
          </p:cNvPr>
          <p:cNvSpPr>
            <a:spLocks noGrp="1"/>
          </p:cNvSpPr>
          <p:nvPr>
            <p:ph type="title"/>
          </p:nvPr>
        </p:nvSpPr>
        <p:spPr>
          <a:xfrm>
            <a:off x="190351" y="257968"/>
            <a:ext cx="4381649" cy="1380332"/>
          </a:xfrm>
        </p:spPr>
        <p:txBody>
          <a:bodyPr/>
          <a:lstStyle/>
          <a:p>
            <a:pPr algn="l"/>
            <a:r>
              <a:rPr lang="en-US" sz="3600" dirty="0"/>
              <a:t>RCMT Monthly Bulletin (September)</a:t>
            </a:r>
          </a:p>
        </p:txBody>
      </p:sp>
      <p:sp>
        <p:nvSpPr>
          <p:cNvPr id="4" name="Date Placeholder 3">
            <a:extLst>
              <a:ext uri="{FF2B5EF4-FFF2-40B4-BE49-F238E27FC236}">
                <a16:creationId xmlns:a16="http://schemas.microsoft.com/office/drawing/2014/main" id="{CA84B29F-33D2-E600-297D-B58870272E5D}"/>
              </a:ext>
            </a:extLst>
          </p:cNvPr>
          <p:cNvSpPr>
            <a:spLocks noGrp="1"/>
          </p:cNvSpPr>
          <p:nvPr>
            <p:ph type="dt" sz="half" idx="10"/>
          </p:nvPr>
        </p:nvSpPr>
        <p:spPr/>
        <p:txBody>
          <a:bodyPr/>
          <a:lstStyle/>
          <a:p>
            <a:pPr>
              <a:defRPr/>
            </a:pPr>
            <a:r>
              <a:rPr lang="en-US"/>
              <a:t>September 20, 2023</a:t>
            </a:r>
          </a:p>
        </p:txBody>
      </p:sp>
      <p:sp>
        <p:nvSpPr>
          <p:cNvPr id="5" name="Footer Placeholder 4">
            <a:extLst>
              <a:ext uri="{FF2B5EF4-FFF2-40B4-BE49-F238E27FC236}">
                <a16:creationId xmlns:a16="http://schemas.microsoft.com/office/drawing/2014/main" id="{1C342535-4204-D86C-0F41-82EF28E5AEDC}"/>
              </a:ext>
            </a:extLst>
          </p:cNvPr>
          <p:cNvSpPr>
            <a:spLocks noGrp="1"/>
          </p:cNvSpPr>
          <p:nvPr>
            <p:ph type="ftr" sz="quarter" idx="11"/>
          </p:nvPr>
        </p:nvSpPr>
        <p:spPr/>
        <p:txBody>
          <a:bodyPr/>
          <a:lstStyle/>
          <a:p>
            <a:pPr>
              <a:defRPr/>
            </a:pPr>
            <a:r>
              <a:rPr lang="en-US"/>
              <a:t>RCMT Status Update</a:t>
            </a:r>
          </a:p>
        </p:txBody>
      </p:sp>
      <p:sp>
        <p:nvSpPr>
          <p:cNvPr id="6" name="Slide Number Placeholder 5">
            <a:extLst>
              <a:ext uri="{FF2B5EF4-FFF2-40B4-BE49-F238E27FC236}">
                <a16:creationId xmlns:a16="http://schemas.microsoft.com/office/drawing/2014/main" id="{12ABD6A0-CCA9-7E1B-2B11-8A8503B87B35}"/>
              </a:ext>
            </a:extLst>
          </p:cNvPr>
          <p:cNvSpPr>
            <a:spLocks noGrp="1"/>
          </p:cNvSpPr>
          <p:nvPr>
            <p:ph type="sldNum" sz="quarter" idx="12"/>
          </p:nvPr>
        </p:nvSpPr>
        <p:spPr/>
        <p:txBody>
          <a:bodyPr/>
          <a:lstStyle/>
          <a:p>
            <a:pPr>
              <a:defRPr/>
            </a:pPr>
            <a:fld id="{8067CE26-34D5-4F80-9A5F-2959777DB872}" type="slidenum">
              <a:rPr lang="en-US" smtClean="0"/>
              <a:pPr>
                <a:defRPr/>
              </a:pPr>
              <a:t>6</a:t>
            </a:fld>
            <a:endParaRPr lang="en-US"/>
          </a:p>
        </p:txBody>
      </p:sp>
      <p:sp>
        <p:nvSpPr>
          <p:cNvPr id="8" name="TextBox 7">
            <a:extLst>
              <a:ext uri="{FF2B5EF4-FFF2-40B4-BE49-F238E27FC236}">
                <a16:creationId xmlns:a16="http://schemas.microsoft.com/office/drawing/2014/main" id="{55ECA83D-C7A9-B2FC-13B1-B32C09C4D9C4}"/>
              </a:ext>
            </a:extLst>
          </p:cNvPr>
          <p:cNvSpPr txBox="1"/>
          <p:nvPr/>
        </p:nvSpPr>
        <p:spPr>
          <a:xfrm>
            <a:off x="190350" y="1968608"/>
            <a:ext cx="4262778" cy="3600986"/>
          </a:xfrm>
          <a:prstGeom prst="rect">
            <a:avLst/>
          </a:prstGeom>
          <a:noFill/>
        </p:spPr>
        <p:txBody>
          <a:bodyPr wrap="square" rtlCol="0">
            <a:spAutoFit/>
          </a:bodyPr>
          <a:lstStyle/>
          <a:p>
            <a:r>
              <a:rPr lang="en-US" b="1">
                <a:latin typeface="Arial" panose="020B0604020202020204" pitchFamily="34" charset="0"/>
                <a:cs typeface="Arial" panose="020B0604020202020204" pitchFamily="34" charset="0"/>
              </a:rPr>
              <a:t>Monthly Bulletin: </a:t>
            </a:r>
          </a:p>
          <a:p>
            <a:pPr marL="285750" indent="-285750">
              <a:buFont typeface="Arial" panose="020B0604020202020204" pitchFamily="34" charset="0"/>
              <a:buChar char="•"/>
            </a:pPr>
            <a:r>
              <a:rPr lang="en-US" sz="1600">
                <a:latin typeface="Arial" panose="020B0604020202020204" pitchFamily="34" charset="0"/>
                <a:cs typeface="Arial" panose="020B0604020202020204" pitchFamily="34" charset="0"/>
              </a:rPr>
              <a:t>Release monthly communications to the RCMT user population that incorporates various elements such as: </a:t>
            </a:r>
          </a:p>
          <a:p>
            <a:pPr marL="742950" lvl="1" indent="-285750">
              <a:buFont typeface="Arial" panose="020B0604020202020204" pitchFamily="34" charset="0"/>
              <a:buChar char="•"/>
            </a:pPr>
            <a:r>
              <a:rPr lang="en-US" sz="1600">
                <a:latin typeface="Arial" panose="020B0604020202020204" pitchFamily="34" charset="0"/>
                <a:cs typeface="Arial" panose="020B0604020202020204" pitchFamily="34" charset="0"/>
              </a:rPr>
              <a:t>What’s new this month?</a:t>
            </a:r>
          </a:p>
          <a:p>
            <a:pPr marL="742950" lvl="1" indent="-285750">
              <a:buFont typeface="Arial" panose="020B0604020202020204" pitchFamily="34" charset="0"/>
              <a:buChar char="•"/>
            </a:pPr>
            <a:r>
              <a:rPr lang="en-US" sz="1600">
                <a:latin typeface="Arial" panose="020B0604020202020204" pitchFamily="34" charset="0"/>
                <a:cs typeface="Arial" panose="020B0604020202020204" pitchFamily="34" charset="0"/>
              </a:rPr>
              <a:t>RCMT Tips &amp; Tricks</a:t>
            </a:r>
          </a:p>
          <a:p>
            <a:pPr marL="742950" lvl="1" indent="-285750">
              <a:buFont typeface="Arial" panose="020B0604020202020204" pitchFamily="34" charset="0"/>
              <a:buChar char="•"/>
            </a:pPr>
            <a:r>
              <a:rPr lang="en-US" sz="1600">
                <a:latin typeface="Arial" panose="020B0604020202020204" pitchFamily="34" charset="0"/>
                <a:cs typeface="Arial" panose="020B0604020202020204" pitchFamily="34" charset="0"/>
              </a:rPr>
              <a:t>A rotating feature section that may include testimonials or a “Did You Know?” </a:t>
            </a:r>
          </a:p>
          <a:p>
            <a:r>
              <a:rPr lang="en-US" b="1">
                <a:latin typeface="Arial" panose="020B0604020202020204" pitchFamily="34" charset="0"/>
                <a:cs typeface="Arial" panose="020B0604020202020204" pitchFamily="34" charset="0"/>
              </a:rPr>
              <a:t>Goal:</a:t>
            </a:r>
          </a:p>
          <a:p>
            <a:pPr marL="285750" indent="-285750">
              <a:buFont typeface="Arial" panose="020B0604020202020204" pitchFamily="34" charset="0"/>
              <a:buChar char="•"/>
            </a:pPr>
            <a:r>
              <a:rPr lang="en-US" sz="1600">
                <a:latin typeface="Arial" panose="020B0604020202020204" pitchFamily="34" charset="0"/>
                <a:cs typeface="Arial" panose="020B0604020202020204" pitchFamily="34" charset="0"/>
              </a:rPr>
              <a:t>Spark curiosity and maintain interest in the RCMT application</a:t>
            </a:r>
          </a:p>
          <a:p>
            <a:pPr marL="285750" indent="-285750">
              <a:buFont typeface="Arial" panose="020B0604020202020204" pitchFamily="34" charset="0"/>
              <a:buChar char="•"/>
            </a:pPr>
            <a:r>
              <a:rPr lang="en-US" sz="1600">
                <a:latin typeface="Arial" panose="020B0604020202020204" pitchFamily="34" charset="0"/>
                <a:cs typeface="Arial" panose="020B0604020202020204" pitchFamily="34" charset="0"/>
              </a:rPr>
              <a:t>Showcase the progression of the tool as it evolves, and development continues</a:t>
            </a:r>
          </a:p>
        </p:txBody>
      </p:sp>
      <p:cxnSp>
        <p:nvCxnSpPr>
          <p:cNvPr id="10" name="Straight Connector 9">
            <a:extLst>
              <a:ext uri="{FF2B5EF4-FFF2-40B4-BE49-F238E27FC236}">
                <a16:creationId xmlns:a16="http://schemas.microsoft.com/office/drawing/2014/main" id="{BD58F7BA-8BE3-AAF6-782D-4F21082364C8}"/>
              </a:ext>
            </a:extLst>
          </p:cNvPr>
          <p:cNvCxnSpPr/>
          <p:nvPr/>
        </p:nvCxnSpPr>
        <p:spPr>
          <a:xfrm>
            <a:off x="190351" y="1790700"/>
            <a:ext cx="3867299"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pic>
        <p:nvPicPr>
          <p:cNvPr id="12" name="Picture 11" descr="A screenshot of a web page&#10;&#10;Description automatically generated">
            <a:extLst>
              <a:ext uri="{FF2B5EF4-FFF2-40B4-BE49-F238E27FC236}">
                <a16:creationId xmlns:a16="http://schemas.microsoft.com/office/drawing/2014/main" id="{106923CA-C739-E05F-D5F2-692810F0AC6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32378" y="74813"/>
            <a:ext cx="4262777" cy="6075429"/>
          </a:xfrm>
          <a:prstGeom prst="rect">
            <a:avLst/>
          </a:prstGeom>
        </p:spPr>
      </p:pic>
    </p:spTree>
    <p:extLst>
      <p:ext uri="{BB962C8B-B14F-4D97-AF65-F5344CB8AC3E}">
        <p14:creationId xmlns:p14="http://schemas.microsoft.com/office/powerpoint/2010/main" val="27511482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7851687" y="6275980"/>
            <a:ext cx="1101265" cy="457200"/>
          </a:xfrm>
          <a:prstGeom prst="rect">
            <a:avLst/>
          </a:prstGeom>
        </p:spPr>
        <p:txBody>
          <a:bodyPr/>
          <a:lstStyle/>
          <a:p>
            <a:fld id="{74438B1A-AF1B-4C8B-993E-1BADE62A2451}" type="slidenum">
              <a:rPr lang="en-US" sz="1400" smtClean="0">
                <a:solidFill>
                  <a:schemeClr val="bg1"/>
                </a:solidFill>
              </a:rPr>
              <a:pPr/>
              <a:t>7</a:t>
            </a:fld>
            <a:endParaRPr lang="en-US" sz="1400">
              <a:solidFill>
                <a:schemeClr val="bg1"/>
              </a:solidFill>
            </a:endParaRPr>
          </a:p>
        </p:txBody>
      </p:sp>
      <p:sp>
        <p:nvSpPr>
          <p:cNvPr id="60" name="object 2"/>
          <p:cNvSpPr/>
          <p:nvPr/>
        </p:nvSpPr>
        <p:spPr>
          <a:xfrm>
            <a:off x="228597" y="607847"/>
            <a:ext cx="4229735" cy="251460"/>
          </a:xfrm>
          <a:custGeom>
            <a:avLst/>
            <a:gdLst/>
            <a:ahLst/>
            <a:cxnLst/>
            <a:rect l="l" t="t" r="r" b="b"/>
            <a:pathLst>
              <a:path w="4229735" h="251459">
                <a:moveTo>
                  <a:pt x="0" y="0"/>
                </a:moveTo>
                <a:lnTo>
                  <a:pt x="4229214" y="0"/>
                </a:lnTo>
                <a:lnTo>
                  <a:pt x="4229214" y="251460"/>
                </a:lnTo>
                <a:lnTo>
                  <a:pt x="0" y="251460"/>
                </a:lnTo>
                <a:lnTo>
                  <a:pt x="0" y="0"/>
                </a:lnTo>
                <a:close/>
              </a:path>
            </a:pathLst>
          </a:custGeom>
          <a:solidFill>
            <a:srgbClr val="BBE0E3"/>
          </a:solidFill>
        </p:spPr>
        <p:txBody>
          <a:bodyPr wrap="square" lIns="0" tIns="0" rIns="0" bIns="0" rtlCol="0"/>
          <a:lstStyle/>
          <a:p>
            <a:endParaRPr/>
          </a:p>
        </p:txBody>
      </p:sp>
      <p:sp>
        <p:nvSpPr>
          <p:cNvPr id="61" name="object 3"/>
          <p:cNvSpPr/>
          <p:nvPr/>
        </p:nvSpPr>
        <p:spPr>
          <a:xfrm>
            <a:off x="4658291" y="607847"/>
            <a:ext cx="4229735" cy="251460"/>
          </a:xfrm>
          <a:custGeom>
            <a:avLst/>
            <a:gdLst/>
            <a:ahLst/>
            <a:cxnLst/>
            <a:rect l="l" t="t" r="r" b="b"/>
            <a:pathLst>
              <a:path w="4229734" h="251459">
                <a:moveTo>
                  <a:pt x="0" y="0"/>
                </a:moveTo>
                <a:lnTo>
                  <a:pt x="4229214" y="0"/>
                </a:lnTo>
                <a:lnTo>
                  <a:pt x="4229214" y="251460"/>
                </a:lnTo>
                <a:lnTo>
                  <a:pt x="0" y="251460"/>
                </a:lnTo>
                <a:lnTo>
                  <a:pt x="0" y="0"/>
                </a:lnTo>
                <a:close/>
              </a:path>
            </a:pathLst>
          </a:custGeom>
          <a:solidFill>
            <a:srgbClr val="BBE0E3"/>
          </a:solidFill>
        </p:spPr>
        <p:txBody>
          <a:bodyPr wrap="square" lIns="0" tIns="0" rIns="0" bIns="0" rtlCol="0"/>
          <a:lstStyle/>
          <a:p>
            <a:endParaRPr/>
          </a:p>
        </p:txBody>
      </p:sp>
      <p:sp>
        <p:nvSpPr>
          <p:cNvPr id="62" name="object 4"/>
          <p:cNvSpPr/>
          <p:nvPr/>
        </p:nvSpPr>
        <p:spPr>
          <a:xfrm>
            <a:off x="228597" y="887040"/>
            <a:ext cx="4229735" cy="914400"/>
          </a:xfrm>
          <a:custGeom>
            <a:avLst/>
            <a:gdLst/>
            <a:ahLst/>
            <a:cxnLst/>
            <a:rect l="l" t="t" r="r" b="b"/>
            <a:pathLst>
              <a:path w="4229735" h="749935">
                <a:moveTo>
                  <a:pt x="0" y="0"/>
                </a:moveTo>
                <a:lnTo>
                  <a:pt x="4229214" y="0"/>
                </a:lnTo>
                <a:lnTo>
                  <a:pt x="4229214" y="749808"/>
                </a:lnTo>
                <a:lnTo>
                  <a:pt x="0" y="749808"/>
                </a:lnTo>
                <a:lnTo>
                  <a:pt x="0" y="0"/>
                </a:lnTo>
                <a:close/>
              </a:path>
            </a:pathLst>
          </a:custGeom>
          <a:solidFill>
            <a:srgbClr val="E7E7E7"/>
          </a:solidFill>
        </p:spPr>
        <p:txBody>
          <a:bodyPr wrap="square" lIns="0" tIns="0" rIns="0" bIns="0" rtlCol="0"/>
          <a:lstStyle/>
          <a:p>
            <a:endParaRPr/>
          </a:p>
        </p:txBody>
      </p:sp>
      <p:sp>
        <p:nvSpPr>
          <p:cNvPr id="63" name="object 5"/>
          <p:cNvSpPr/>
          <p:nvPr/>
        </p:nvSpPr>
        <p:spPr>
          <a:xfrm>
            <a:off x="4658291" y="831869"/>
            <a:ext cx="4229735" cy="1047461"/>
          </a:xfrm>
          <a:custGeom>
            <a:avLst/>
            <a:gdLst/>
            <a:ahLst/>
            <a:cxnLst/>
            <a:rect l="l" t="t" r="r" b="b"/>
            <a:pathLst>
              <a:path w="4229734" h="749935">
                <a:moveTo>
                  <a:pt x="0" y="0"/>
                </a:moveTo>
                <a:lnTo>
                  <a:pt x="4229214" y="0"/>
                </a:lnTo>
                <a:lnTo>
                  <a:pt x="4229214" y="749808"/>
                </a:lnTo>
                <a:lnTo>
                  <a:pt x="0" y="749808"/>
                </a:lnTo>
                <a:lnTo>
                  <a:pt x="0" y="0"/>
                </a:lnTo>
                <a:close/>
              </a:path>
            </a:pathLst>
          </a:custGeom>
          <a:solidFill>
            <a:srgbClr val="E7E7E7"/>
          </a:solidFill>
        </p:spPr>
        <p:txBody>
          <a:bodyPr wrap="square" lIns="0" tIns="0" rIns="0" bIns="0" rtlCol="0"/>
          <a:lstStyle/>
          <a:p>
            <a:endParaRPr/>
          </a:p>
        </p:txBody>
      </p:sp>
      <p:sp>
        <p:nvSpPr>
          <p:cNvPr id="64" name="object 6"/>
          <p:cNvSpPr txBox="1"/>
          <p:nvPr/>
        </p:nvSpPr>
        <p:spPr>
          <a:xfrm>
            <a:off x="1100515" y="674778"/>
            <a:ext cx="2485898" cy="161583"/>
          </a:xfrm>
          <a:prstGeom prst="rect">
            <a:avLst/>
          </a:prstGeom>
        </p:spPr>
        <p:txBody>
          <a:bodyPr vert="horz" wrap="square" lIns="0" tIns="0" rIns="0" bIns="0" rtlCol="0">
            <a:spAutoFit/>
          </a:bodyPr>
          <a:lstStyle/>
          <a:p>
            <a:pPr marL="12700" algn="ctr">
              <a:lnSpc>
                <a:spcPct val="100000"/>
              </a:lnSpc>
              <a:buNone/>
            </a:pPr>
            <a:r>
              <a:rPr sz="1050" b="1">
                <a:latin typeface="Segoe UI"/>
                <a:cs typeface="Segoe UI"/>
              </a:rPr>
              <a:t>PROJECT SCOPE /</a:t>
            </a:r>
            <a:r>
              <a:rPr sz="1050" b="1" spc="-110">
                <a:latin typeface="Segoe UI"/>
                <a:cs typeface="Segoe UI"/>
              </a:rPr>
              <a:t> </a:t>
            </a:r>
            <a:r>
              <a:rPr sz="1050" b="1">
                <a:latin typeface="Segoe UI"/>
                <a:cs typeface="Segoe UI"/>
              </a:rPr>
              <a:t>OBJECTIVES</a:t>
            </a:r>
            <a:endParaRPr sz="1050">
              <a:latin typeface="Segoe UI"/>
              <a:cs typeface="Segoe UI"/>
            </a:endParaRPr>
          </a:p>
        </p:txBody>
      </p:sp>
      <p:sp>
        <p:nvSpPr>
          <p:cNvPr id="65" name="object 7"/>
          <p:cNvSpPr txBox="1"/>
          <p:nvPr/>
        </p:nvSpPr>
        <p:spPr>
          <a:xfrm>
            <a:off x="5803483" y="636882"/>
            <a:ext cx="1818827" cy="161583"/>
          </a:xfrm>
          <a:prstGeom prst="rect">
            <a:avLst/>
          </a:prstGeom>
        </p:spPr>
        <p:txBody>
          <a:bodyPr vert="horz" wrap="square" lIns="0" tIns="0" rIns="0" bIns="0" rtlCol="0">
            <a:spAutoFit/>
          </a:bodyPr>
          <a:lstStyle/>
          <a:p>
            <a:pPr marL="12700" algn="ctr">
              <a:lnSpc>
                <a:spcPct val="100000"/>
              </a:lnSpc>
              <a:buNone/>
            </a:pPr>
            <a:r>
              <a:rPr sz="1050" b="1">
                <a:latin typeface="Segoe UI"/>
                <a:cs typeface="Segoe UI"/>
              </a:rPr>
              <a:t>PROJECT</a:t>
            </a:r>
            <a:r>
              <a:rPr sz="1050" b="1" spc="-120">
                <a:latin typeface="Segoe UI"/>
                <a:cs typeface="Segoe UI"/>
              </a:rPr>
              <a:t> </a:t>
            </a:r>
            <a:r>
              <a:rPr sz="1050" b="1" spc="5">
                <a:latin typeface="Segoe UI"/>
                <a:cs typeface="Segoe UI"/>
              </a:rPr>
              <a:t>TEAM</a:t>
            </a:r>
            <a:r>
              <a:rPr lang="en-US" sz="1050" b="1" spc="5">
                <a:latin typeface="Segoe UI"/>
                <a:cs typeface="Segoe UI"/>
              </a:rPr>
              <a:t> &amp; FUNDING</a:t>
            </a:r>
            <a:endParaRPr sz="1050">
              <a:latin typeface="Segoe UI"/>
              <a:cs typeface="Segoe UI"/>
            </a:endParaRPr>
          </a:p>
        </p:txBody>
      </p:sp>
      <p:sp>
        <p:nvSpPr>
          <p:cNvPr id="66" name="object 8"/>
          <p:cNvSpPr/>
          <p:nvPr/>
        </p:nvSpPr>
        <p:spPr>
          <a:xfrm>
            <a:off x="234610" y="1660406"/>
            <a:ext cx="4229735" cy="182880"/>
          </a:xfrm>
          <a:custGeom>
            <a:avLst/>
            <a:gdLst/>
            <a:ahLst/>
            <a:cxnLst/>
            <a:rect l="l" t="t" r="r" b="b"/>
            <a:pathLst>
              <a:path w="2743200" h="238125">
                <a:moveTo>
                  <a:pt x="0" y="0"/>
                </a:moveTo>
                <a:lnTo>
                  <a:pt x="2743200" y="0"/>
                </a:lnTo>
                <a:lnTo>
                  <a:pt x="2743200" y="237743"/>
                </a:lnTo>
                <a:lnTo>
                  <a:pt x="0" y="237743"/>
                </a:lnTo>
                <a:lnTo>
                  <a:pt x="0" y="0"/>
                </a:lnTo>
                <a:close/>
              </a:path>
            </a:pathLst>
          </a:custGeom>
          <a:solidFill>
            <a:srgbClr val="002060"/>
          </a:solidFill>
        </p:spPr>
        <p:txBody>
          <a:bodyPr wrap="square" lIns="0" tIns="0" rIns="0" bIns="0" rtlCol="0"/>
          <a:lstStyle/>
          <a:p>
            <a:endParaRPr/>
          </a:p>
        </p:txBody>
      </p:sp>
      <p:sp>
        <p:nvSpPr>
          <p:cNvPr id="67" name="object 9"/>
          <p:cNvSpPr/>
          <p:nvPr/>
        </p:nvSpPr>
        <p:spPr>
          <a:xfrm>
            <a:off x="4658457" y="1660406"/>
            <a:ext cx="4251387" cy="182880"/>
          </a:xfrm>
          <a:custGeom>
            <a:avLst/>
            <a:gdLst/>
            <a:ahLst/>
            <a:cxnLst/>
            <a:rect l="l" t="t" r="r" b="b"/>
            <a:pathLst>
              <a:path w="2743200" h="238125">
                <a:moveTo>
                  <a:pt x="0" y="0"/>
                </a:moveTo>
                <a:lnTo>
                  <a:pt x="2743200" y="0"/>
                </a:lnTo>
                <a:lnTo>
                  <a:pt x="2743200" y="237743"/>
                </a:lnTo>
                <a:lnTo>
                  <a:pt x="0" y="237743"/>
                </a:lnTo>
                <a:lnTo>
                  <a:pt x="0" y="0"/>
                </a:lnTo>
                <a:close/>
              </a:path>
            </a:pathLst>
          </a:custGeom>
          <a:solidFill>
            <a:srgbClr val="00B050"/>
          </a:solidFill>
        </p:spPr>
        <p:txBody>
          <a:bodyPr wrap="square" lIns="0" tIns="0" rIns="0" bIns="0" rtlCol="0"/>
          <a:lstStyle/>
          <a:p>
            <a:endParaRPr/>
          </a:p>
        </p:txBody>
      </p:sp>
      <p:sp>
        <p:nvSpPr>
          <p:cNvPr id="72" name="object 14"/>
          <p:cNvSpPr txBox="1"/>
          <p:nvPr/>
        </p:nvSpPr>
        <p:spPr>
          <a:xfrm>
            <a:off x="1324765" y="1673106"/>
            <a:ext cx="2145220" cy="146194"/>
          </a:xfrm>
          <a:prstGeom prst="rect">
            <a:avLst/>
          </a:prstGeom>
        </p:spPr>
        <p:txBody>
          <a:bodyPr vert="horz" wrap="square" lIns="0" tIns="0" rIns="0" bIns="0" rtlCol="0">
            <a:spAutoFit/>
          </a:bodyPr>
          <a:lstStyle/>
          <a:p>
            <a:pPr marL="12700" algn="ctr">
              <a:lnSpc>
                <a:spcPct val="100000"/>
              </a:lnSpc>
              <a:buNone/>
            </a:pPr>
            <a:r>
              <a:rPr sz="950" b="1" spc="-5">
                <a:solidFill>
                  <a:srgbClr val="FFFFFF"/>
                </a:solidFill>
                <a:latin typeface="Segoe UI"/>
                <a:cs typeface="Segoe UI"/>
              </a:rPr>
              <a:t>COMPLETED</a:t>
            </a:r>
            <a:r>
              <a:rPr sz="950" b="1" spc="-70">
                <a:solidFill>
                  <a:srgbClr val="FFFFFF"/>
                </a:solidFill>
                <a:latin typeface="Segoe UI"/>
                <a:cs typeface="Segoe UI"/>
              </a:rPr>
              <a:t> </a:t>
            </a:r>
            <a:r>
              <a:rPr sz="950" b="1" spc="-5">
                <a:solidFill>
                  <a:srgbClr val="FFFFFF"/>
                </a:solidFill>
                <a:latin typeface="Segoe UI"/>
                <a:cs typeface="Segoe UI"/>
              </a:rPr>
              <a:t>ACTIVITIES</a:t>
            </a:r>
            <a:endParaRPr sz="950">
              <a:latin typeface="Segoe UI"/>
              <a:cs typeface="Segoe UI"/>
            </a:endParaRPr>
          </a:p>
        </p:txBody>
      </p:sp>
      <p:sp>
        <p:nvSpPr>
          <p:cNvPr id="73" name="object 15"/>
          <p:cNvSpPr txBox="1"/>
          <p:nvPr/>
        </p:nvSpPr>
        <p:spPr>
          <a:xfrm>
            <a:off x="6038526" y="1673106"/>
            <a:ext cx="1348740" cy="146194"/>
          </a:xfrm>
          <a:prstGeom prst="rect">
            <a:avLst/>
          </a:prstGeom>
        </p:spPr>
        <p:txBody>
          <a:bodyPr vert="horz" wrap="square" lIns="0" tIns="0" rIns="0" bIns="0" rtlCol="0">
            <a:spAutoFit/>
          </a:bodyPr>
          <a:lstStyle/>
          <a:p>
            <a:pPr marL="12700" algn="ctr">
              <a:lnSpc>
                <a:spcPct val="100000"/>
              </a:lnSpc>
              <a:buNone/>
            </a:pPr>
            <a:r>
              <a:rPr lang="en-US" sz="950" b="1" spc="-5">
                <a:solidFill>
                  <a:srgbClr val="FFFFFF"/>
                </a:solidFill>
                <a:latin typeface="Segoe UI"/>
                <a:cs typeface="Segoe UI"/>
              </a:rPr>
              <a:t>CURRENT</a:t>
            </a:r>
            <a:r>
              <a:rPr sz="950" b="1" spc="-70">
                <a:solidFill>
                  <a:srgbClr val="FFFFFF"/>
                </a:solidFill>
                <a:latin typeface="Segoe UI"/>
                <a:cs typeface="Segoe UI"/>
              </a:rPr>
              <a:t> </a:t>
            </a:r>
            <a:r>
              <a:rPr sz="950" b="1" spc="-5">
                <a:solidFill>
                  <a:srgbClr val="FFFFFF"/>
                </a:solidFill>
                <a:latin typeface="Segoe UI"/>
                <a:cs typeface="Segoe UI"/>
              </a:rPr>
              <a:t>ACTIVITIES</a:t>
            </a:r>
            <a:endParaRPr sz="950">
              <a:latin typeface="Segoe UI"/>
              <a:cs typeface="Segoe UI"/>
            </a:endParaRPr>
          </a:p>
        </p:txBody>
      </p:sp>
      <p:sp>
        <p:nvSpPr>
          <p:cNvPr id="75" name="object 17"/>
          <p:cNvSpPr/>
          <p:nvPr/>
        </p:nvSpPr>
        <p:spPr>
          <a:xfrm>
            <a:off x="214947" y="3990225"/>
            <a:ext cx="4229733" cy="182880"/>
          </a:xfrm>
          <a:custGeom>
            <a:avLst/>
            <a:gdLst/>
            <a:ahLst/>
            <a:cxnLst/>
            <a:rect l="l" t="t" r="r" b="b"/>
            <a:pathLst>
              <a:path w="2743200" h="236220">
                <a:moveTo>
                  <a:pt x="0" y="0"/>
                </a:moveTo>
                <a:lnTo>
                  <a:pt x="2743200" y="0"/>
                </a:lnTo>
                <a:lnTo>
                  <a:pt x="2743200" y="236220"/>
                </a:lnTo>
                <a:lnTo>
                  <a:pt x="0" y="236220"/>
                </a:lnTo>
                <a:lnTo>
                  <a:pt x="0" y="0"/>
                </a:lnTo>
                <a:close/>
              </a:path>
            </a:pathLst>
          </a:custGeom>
          <a:solidFill>
            <a:srgbClr val="9BB2B4"/>
          </a:solidFill>
        </p:spPr>
        <p:txBody>
          <a:bodyPr wrap="square" lIns="0" tIns="0" rIns="0" bIns="0" rtlCol="0"/>
          <a:lstStyle/>
          <a:p>
            <a:endParaRPr/>
          </a:p>
        </p:txBody>
      </p:sp>
      <p:sp>
        <p:nvSpPr>
          <p:cNvPr id="76" name="object 18"/>
          <p:cNvSpPr/>
          <p:nvPr/>
        </p:nvSpPr>
        <p:spPr>
          <a:xfrm>
            <a:off x="4699086" y="3990225"/>
            <a:ext cx="4216314" cy="182880"/>
          </a:xfrm>
          <a:custGeom>
            <a:avLst/>
            <a:gdLst/>
            <a:ahLst/>
            <a:cxnLst/>
            <a:rect l="l" t="t" r="r" b="b"/>
            <a:pathLst>
              <a:path w="5715000" h="236220">
                <a:moveTo>
                  <a:pt x="0" y="0"/>
                </a:moveTo>
                <a:lnTo>
                  <a:pt x="5715000" y="0"/>
                </a:lnTo>
                <a:lnTo>
                  <a:pt x="5715000" y="236220"/>
                </a:lnTo>
                <a:lnTo>
                  <a:pt x="0" y="236220"/>
                </a:lnTo>
                <a:lnTo>
                  <a:pt x="0" y="0"/>
                </a:lnTo>
                <a:close/>
              </a:path>
            </a:pathLst>
          </a:custGeom>
          <a:solidFill>
            <a:srgbClr val="002060"/>
          </a:solidFill>
        </p:spPr>
        <p:txBody>
          <a:bodyPr wrap="square" lIns="0" tIns="0" rIns="0" bIns="0" rtlCol="0"/>
          <a:lstStyle/>
          <a:p>
            <a:endParaRPr/>
          </a:p>
        </p:txBody>
      </p:sp>
      <p:sp>
        <p:nvSpPr>
          <p:cNvPr id="81" name="object 23"/>
          <p:cNvSpPr txBox="1"/>
          <p:nvPr/>
        </p:nvSpPr>
        <p:spPr>
          <a:xfrm>
            <a:off x="1718142" y="3996970"/>
            <a:ext cx="1465231" cy="146194"/>
          </a:xfrm>
          <a:prstGeom prst="rect">
            <a:avLst/>
          </a:prstGeom>
        </p:spPr>
        <p:txBody>
          <a:bodyPr vert="horz" wrap="square" lIns="0" tIns="0" rIns="0" bIns="0" rtlCol="0">
            <a:spAutoFit/>
          </a:bodyPr>
          <a:lstStyle/>
          <a:p>
            <a:pPr marL="12700">
              <a:lnSpc>
                <a:spcPct val="100000"/>
              </a:lnSpc>
              <a:buNone/>
            </a:pPr>
            <a:r>
              <a:rPr lang="en-US" sz="950" b="1" spc="-5" dirty="0">
                <a:solidFill>
                  <a:srgbClr val="FFFFFF"/>
                </a:solidFill>
                <a:latin typeface="Segoe UI"/>
                <a:cs typeface="Segoe UI"/>
              </a:rPr>
              <a:t>PLANNED MILESTONES</a:t>
            </a:r>
            <a:endParaRPr sz="950" dirty="0">
              <a:latin typeface="Segoe UI"/>
              <a:cs typeface="Segoe UI"/>
            </a:endParaRPr>
          </a:p>
        </p:txBody>
      </p:sp>
      <p:sp>
        <p:nvSpPr>
          <p:cNvPr id="82" name="object 24"/>
          <p:cNvSpPr txBox="1"/>
          <p:nvPr/>
        </p:nvSpPr>
        <p:spPr>
          <a:xfrm>
            <a:off x="5557358" y="4010769"/>
            <a:ext cx="2606040" cy="146194"/>
          </a:xfrm>
          <a:prstGeom prst="rect">
            <a:avLst/>
          </a:prstGeom>
        </p:spPr>
        <p:txBody>
          <a:bodyPr vert="horz" wrap="square" lIns="0" tIns="0" rIns="0" bIns="0" rtlCol="0">
            <a:spAutoFit/>
          </a:bodyPr>
          <a:lstStyle/>
          <a:p>
            <a:pPr marL="12700" algn="ctr">
              <a:lnSpc>
                <a:spcPct val="100000"/>
              </a:lnSpc>
              <a:buNone/>
            </a:pPr>
            <a:r>
              <a:rPr sz="950" b="1" spc="-5" dirty="0">
                <a:solidFill>
                  <a:srgbClr val="FFFFFF"/>
                </a:solidFill>
                <a:latin typeface="Segoe UI"/>
                <a:cs typeface="Segoe UI"/>
              </a:rPr>
              <a:t>PROJECT UPDATES &amp; RISKS /</a:t>
            </a:r>
            <a:r>
              <a:rPr sz="950" b="1" spc="25" dirty="0">
                <a:solidFill>
                  <a:srgbClr val="FFFFFF"/>
                </a:solidFill>
                <a:latin typeface="Segoe UI"/>
                <a:cs typeface="Segoe UI"/>
              </a:rPr>
              <a:t> </a:t>
            </a:r>
            <a:r>
              <a:rPr sz="950" b="1" spc="-5" dirty="0">
                <a:solidFill>
                  <a:srgbClr val="FFFFFF"/>
                </a:solidFill>
                <a:latin typeface="Segoe UI"/>
                <a:cs typeface="Segoe UI"/>
              </a:rPr>
              <a:t>DEPENDENCIES</a:t>
            </a:r>
            <a:endParaRPr sz="950" dirty="0">
              <a:latin typeface="Segoe UI"/>
              <a:cs typeface="Segoe UI"/>
            </a:endParaRPr>
          </a:p>
        </p:txBody>
      </p:sp>
      <p:sp>
        <p:nvSpPr>
          <p:cNvPr id="85" name="object 27"/>
          <p:cNvSpPr/>
          <p:nvPr/>
        </p:nvSpPr>
        <p:spPr>
          <a:xfrm>
            <a:off x="228597" y="4879529"/>
            <a:ext cx="8686800" cy="320040"/>
          </a:xfrm>
          <a:custGeom>
            <a:avLst/>
            <a:gdLst/>
            <a:ahLst/>
            <a:cxnLst/>
            <a:rect l="l" t="t" r="r" b="b"/>
            <a:pathLst>
              <a:path w="8686800" h="393700">
                <a:moveTo>
                  <a:pt x="8490204" y="0"/>
                </a:moveTo>
                <a:lnTo>
                  <a:pt x="8490204" y="70599"/>
                </a:lnTo>
                <a:lnTo>
                  <a:pt x="0" y="70599"/>
                </a:lnTo>
                <a:lnTo>
                  <a:pt x="0" y="322580"/>
                </a:lnTo>
                <a:lnTo>
                  <a:pt x="8490204" y="322580"/>
                </a:lnTo>
                <a:lnTo>
                  <a:pt x="8490204" y="393191"/>
                </a:lnTo>
                <a:lnTo>
                  <a:pt x="8686800" y="196595"/>
                </a:lnTo>
                <a:lnTo>
                  <a:pt x="8490204" y="0"/>
                </a:lnTo>
                <a:close/>
              </a:path>
            </a:pathLst>
          </a:custGeom>
          <a:solidFill>
            <a:srgbClr val="00B050"/>
          </a:solidFill>
        </p:spPr>
        <p:txBody>
          <a:bodyPr wrap="square" lIns="0" tIns="0" rIns="0" bIns="0" rtlCol="0"/>
          <a:lstStyle/>
          <a:p>
            <a:pPr>
              <a:buNone/>
            </a:pPr>
            <a:endParaRPr/>
          </a:p>
        </p:txBody>
      </p:sp>
      <p:sp>
        <p:nvSpPr>
          <p:cNvPr id="87" name="object 29"/>
          <p:cNvSpPr/>
          <p:nvPr/>
        </p:nvSpPr>
        <p:spPr>
          <a:xfrm>
            <a:off x="0" y="0"/>
            <a:ext cx="9144279" cy="576580"/>
          </a:xfrm>
          <a:custGeom>
            <a:avLst/>
            <a:gdLst/>
            <a:ahLst/>
            <a:cxnLst/>
            <a:rect l="l" t="t" r="r" b="b"/>
            <a:pathLst>
              <a:path w="8383270" h="576580">
                <a:moveTo>
                  <a:pt x="0" y="576072"/>
                </a:moveTo>
                <a:lnTo>
                  <a:pt x="8382990" y="576072"/>
                </a:lnTo>
                <a:lnTo>
                  <a:pt x="8382990" y="0"/>
                </a:lnTo>
                <a:lnTo>
                  <a:pt x="0" y="0"/>
                </a:lnTo>
                <a:lnTo>
                  <a:pt x="0" y="576072"/>
                </a:lnTo>
                <a:close/>
              </a:path>
            </a:pathLst>
          </a:custGeom>
          <a:solidFill>
            <a:srgbClr val="002060"/>
          </a:solidFill>
        </p:spPr>
        <p:txBody>
          <a:bodyPr wrap="square" lIns="0" tIns="0" rIns="0" bIns="0" rtlCol="0"/>
          <a:lstStyle/>
          <a:p>
            <a:endParaRPr/>
          </a:p>
        </p:txBody>
      </p:sp>
      <p:sp>
        <p:nvSpPr>
          <p:cNvPr id="92" name="object 34"/>
          <p:cNvSpPr txBox="1"/>
          <p:nvPr/>
        </p:nvSpPr>
        <p:spPr>
          <a:xfrm>
            <a:off x="286745" y="886165"/>
            <a:ext cx="4150995" cy="880176"/>
          </a:xfrm>
          <a:prstGeom prst="rect">
            <a:avLst/>
          </a:prstGeom>
        </p:spPr>
        <p:txBody>
          <a:bodyPr vert="horz" wrap="square" lIns="0" tIns="0" rIns="0" bIns="0" rtlCol="0">
            <a:noAutofit/>
          </a:bodyPr>
          <a:lstStyle/>
          <a:p>
            <a:pPr marL="12700" marR="5080">
              <a:buNone/>
            </a:pPr>
            <a:r>
              <a:rPr lang="en-US" sz="730" dirty="0">
                <a:latin typeface="Segoe UI" panose="020B0502040204020203" pitchFamily="34" charset="0"/>
                <a:cs typeface="Segoe UI" panose="020B0502040204020203" pitchFamily="34" charset="0"/>
              </a:rPr>
              <a:t>Deploy the Regulatory Compliance Mapping Tool (RCMT), a web-based tool that uses cutting-edge semantic technology to transform FAA and ICAO documents into an intuitive searchable knowledgebase. Allows more efficient and effective knowledge text extraction and analysis, further fueling risk-based, data-driven decision-making. Users can search across information more effectively and efficiently (reducing research time from days or weeks to hours), use meaning and context to discover related content. Overall intent is to improve the depth, timeliness and efficiency of research.</a:t>
            </a:r>
            <a:endParaRPr lang="en-US" sz="730" b="1" dirty="0">
              <a:solidFill>
                <a:srgbClr val="FF0000"/>
              </a:solidFill>
              <a:latin typeface="Segoe UI" panose="020B0502040204020203" pitchFamily="34" charset="0"/>
              <a:cs typeface="Segoe UI" panose="020B0502040204020203" pitchFamily="34" charset="0"/>
            </a:endParaRPr>
          </a:p>
        </p:txBody>
      </p:sp>
      <p:sp>
        <p:nvSpPr>
          <p:cNvPr id="93" name="object 35"/>
          <p:cNvSpPr txBox="1"/>
          <p:nvPr/>
        </p:nvSpPr>
        <p:spPr>
          <a:xfrm>
            <a:off x="4793647" y="880909"/>
            <a:ext cx="3997960" cy="756617"/>
          </a:xfrm>
          <a:prstGeom prst="rect">
            <a:avLst/>
          </a:prstGeom>
        </p:spPr>
        <p:txBody>
          <a:bodyPr vert="horz" wrap="square" lIns="0" tIns="0" rIns="0" bIns="0" rtlCol="0">
            <a:spAutoFit/>
          </a:bodyPr>
          <a:lstStyle/>
          <a:p>
            <a:pPr marL="12700" marR="5080">
              <a:spcBef>
                <a:spcPts val="0"/>
              </a:spcBef>
              <a:spcAft>
                <a:spcPts val="100"/>
              </a:spcAft>
              <a:tabLst>
                <a:tab pos="184785" algn="l"/>
                <a:tab pos="185420" algn="l"/>
              </a:tabLst>
            </a:pPr>
            <a:r>
              <a:rPr lang="en-US" sz="730" b="1" spc="-5" dirty="0">
                <a:solidFill>
                  <a:schemeClr val="tx1">
                    <a:lumMod val="75000"/>
                    <a:lumOff val="25000"/>
                  </a:schemeClr>
                </a:solidFill>
                <a:latin typeface="Segoe UI" panose="020B0502040204020203" pitchFamily="34" charset="0"/>
                <a:cs typeface="Segoe UI" panose="020B0502040204020203" pitchFamily="34" charset="0"/>
              </a:rPr>
              <a:t>Aeronautical Information Standards Branch, AOV-110</a:t>
            </a:r>
          </a:p>
          <a:p>
            <a:pPr marL="184785" marR="5080" indent="-172085">
              <a:spcBef>
                <a:spcPts val="0"/>
              </a:spcBef>
              <a:spcAft>
                <a:spcPts val="100"/>
              </a:spcAft>
              <a:buFont typeface="Arial"/>
              <a:buChar char="•"/>
              <a:tabLst>
                <a:tab pos="184785" algn="l"/>
                <a:tab pos="185420" algn="l"/>
              </a:tabLst>
            </a:pPr>
            <a:r>
              <a:rPr lang="en-US" sz="730" spc="-5" dirty="0">
                <a:solidFill>
                  <a:schemeClr val="tx1">
                    <a:lumMod val="75000"/>
                    <a:lumOff val="25000"/>
                  </a:schemeClr>
                </a:solidFill>
                <a:latin typeface="Segoe UI" panose="020B0502040204020203" pitchFamily="34" charset="0"/>
                <a:cs typeface="Segoe UI" panose="020B0502040204020203" pitchFamily="34" charset="0"/>
              </a:rPr>
              <a:t>Program Manager: Melissa Wishy, AOV-110</a:t>
            </a:r>
          </a:p>
          <a:p>
            <a:pPr marL="184785" marR="5080" indent="-172085">
              <a:spcBef>
                <a:spcPts val="0"/>
              </a:spcBef>
              <a:spcAft>
                <a:spcPts val="100"/>
              </a:spcAft>
              <a:buFont typeface="Arial"/>
              <a:buChar char="•"/>
              <a:tabLst>
                <a:tab pos="184785" algn="l"/>
                <a:tab pos="185420" algn="l"/>
              </a:tabLst>
            </a:pPr>
            <a:r>
              <a:rPr lang="en-US" sz="730" spc="-5" dirty="0">
                <a:solidFill>
                  <a:schemeClr val="tx1">
                    <a:lumMod val="75000"/>
                    <a:lumOff val="25000"/>
                  </a:schemeClr>
                </a:solidFill>
                <a:latin typeface="Segoe UI" panose="020B0502040204020203" pitchFamily="34" charset="0"/>
                <a:cs typeface="Segoe UI" panose="020B0502040204020203" pitchFamily="34" charset="0"/>
              </a:rPr>
              <a:t>AOV Project Lead: Aishat Nauzo, AOV-110</a:t>
            </a:r>
          </a:p>
          <a:p>
            <a:pPr marL="184785" marR="5080" indent="-172085">
              <a:spcBef>
                <a:spcPts val="0"/>
              </a:spcBef>
              <a:spcAft>
                <a:spcPts val="100"/>
              </a:spcAft>
              <a:buFont typeface="Arial"/>
              <a:buChar char="•"/>
              <a:tabLst>
                <a:tab pos="184785" algn="l"/>
                <a:tab pos="185420" algn="l"/>
              </a:tabLst>
            </a:pPr>
            <a:r>
              <a:rPr lang="en-US" sz="730" spc="-5" dirty="0">
                <a:solidFill>
                  <a:schemeClr val="tx1">
                    <a:lumMod val="75000"/>
                    <a:lumOff val="25000"/>
                  </a:schemeClr>
                </a:solidFill>
                <a:latin typeface="Segoe UI" panose="020B0502040204020203" pitchFamily="34" charset="0"/>
                <a:cs typeface="Segoe UI" panose="020B0502040204020203" pitchFamily="34" charset="0"/>
              </a:rPr>
              <a:t>AOV Support: Scott Luka, AOV-110</a:t>
            </a:r>
          </a:p>
          <a:p>
            <a:pPr marL="184785" marR="5080" indent="-172085">
              <a:spcBef>
                <a:spcPts val="0"/>
              </a:spcBef>
              <a:spcAft>
                <a:spcPts val="100"/>
              </a:spcAft>
              <a:buFont typeface="Arial"/>
              <a:buChar char="•"/>
              <a:tabLst>
                <a:tab pos="184785" algn="l"/>
                <a:tab pos="185420" algn="l"/>
              </a:tabLst>
            </a:pPr>
            <a:r>
              <a:rPr lang="en-US" sz="730" spc="-5" dirty="0">
                <a:solidFill>
                  <a:schemeClr val="tx1">
                    <a:lumMod val="75000"/>
                    <a:lumOff val="25000"/>
                  </a:schemeClr>
                </a:solidFill>
                <a:latin typeface="Segoe UI" panose="020B0502040204020203" pitchFamily="34" charset="0"/>
                <a:cs typeface="Segoe UI" panose="020B0502040204020203" pitchFamily="34" charset="0"/>
              </a:rPr>
              <a:t>Contract Support: iCatalyst, Inc.</a:t>
            </a:r>
          </a:p>
          <a:p>
            <a:pPr marL="184785" marR="5080" indent="-172085">
              <a:spcBef>
                <a:spcPts val="0"/>
              </a:spcBef>
              <a:spcAft>
                <a:spcPts val="100"/>
              </a:spcAft>
              <a:buFont typeface="Arial"/>
              <a:buChar char="•"/>
              <a:tabLst>
                <a:tab pos="184785" algn="l"/>
                <a:tab pos="185420" algn="l"/>
              </a:tabLst>
            </a:pPr>
            <a:r>
              <a:rPr lang="en-US" sz="730" spc="-5" dirty="0">
                <a:solidFill>
                  <a:schemeClr val="tx1">
                    <a:lumMod val="75000"/>
                    <a:lumOff val="25000"/>
                  </a:schemeClr>
                </a:solidFill>
                <a:latin typeface="Segoe UI" panose="020B0502040204020203" pitchFamily="34" charset="0"/>
                <a:cs typeface="Segoe UI" panose="020B0502040204020203" pitchFamily="34" charset="0"/>
              </a:rPr>
              <a:t>Funded by AVS-AQS</a:t>
            </a:r>
          </a:p>
        </p:txBody>
      </p:sp>
      <p:sp>
        <p:nvSpPr>
          <p:cNvPr id="96" name="object 38"/>
          <p:cNvSpPr txBox="1"/>
          <p:nvPr/>
        </p:nvSpPr>
        <p:spPr>
          <a:xfrm>
            <a:off x="4812393" y="4233109"/>
            <a:ext cx="4075633" cy="592470"/>
          </a:xfrm>
          <a:prstGeom prst="rect">
            <a:avLst/>
          </a:prstGeom>
        </p:spPr>
        <p:txBody>
          <a:bodyPr vert="horz" wrap="square" lIns="0" tIns="0" rIns="0" bIns="0" rtlCol="0">
            <a:spAutoFit/>
          </a:bodyPr>
          <a:lstStyle/>
          <a:p>
            <a:pPr marL="184785" marR="5080" indent="-172085">
              <a:spcBef>
                <a:spcPts val="0"/>
              </a:spcBef>
              <a:spcAft>
                <a:spcPts val="100"/>
              </a:spcAft>
              <a:buFont typeface="Arial"/>
              <a:buChar char="•"/>
              <a:tabLst>
                <a:tab pos="184785" algn="l"/>
                <a:tab pos="185420" algn="l"/>
              </a:tabLst>
            </a:pPr>
            <a:r>
              <a:rPr lang="en-US" sz="900" spc="-5" dirty="0">
                <a:solidFill>
                  <a:schemeClr val="tx1">
                    <a:lumMod val="75000"/>
                    <a:lumOff val="25000"/>
                  </a:schemeClr>
                </a:solidFill>
                <a:latin typeface="Segoe UI" panose="020B0502040204020203" pitchFamily="34" charset="0"/>
                <a:cs typeface="Segoe UI" panose="020B0502040204020203" pitchFamily="34" charset="0"/>
              </a:rPr>
              <a:t>NLP False Negatives &amp; False Positives affect accuracy of Concept Search</a:t>
            </a:r>
          </a:p>
          <a:p>
            <a:pPr marL="184785" marR="5080" indent="-172085">
              <a:spcBef>
                <a:spcPts val="0"/>
              </a:spcBef>
              <a:spcAft>
                <a:spcPts val="100"/>
              </a:spcAft>
              <a:buFont typeface="Arial"/>
              <a:buChar char="•"/>
              <a:tabLst>
                <a:tab pos="184785" algn="l"/>
                <a:tab pos="185420" algn="l"/>
              </a:tabLst>
            </a:pPr>
            <a:r>
              <a:rPr lang="en-US" sz="900" spc="-5" dirty="0">
                <a:solidFill>
                  <a:schemeClr val="tx1">
                    <a:lumMod val="75000"/>
                    <a:lumOff val="25000"/>
                  </a:schemeClr>
                </a:solidFill>
                <a:latin typeface="Segoe UI" panose="020B0502040204020203" pitchFamily="34" charset="0"/>
                <a:cs typeface="Segoe UI" panose="020B0502040204020203" pitchFamily="34" charset="0"/>
              </a:rPr>
              <a:t>Document time readiness is slow</a:t>
            </a:r>
          </a:p>
          <a:p>
            <a:pPr marL="184785" marR="5080" indent="-172085">
              <a:spcBef>
                <a:spcPts val="0"/>
              </a:spcBef>
              <a:spcAft>
                <a:spcPts val="100"/>
              </a:spcAft>
              <a:buFont typeface="Arial"/>
              <a:buChar char="•"/>
              <a:tabLst>
                <a:tab pos="184785" algn="l"/>
                <a:tab pos="185420" algn="l"/>
              </a:tabLst>
            </a:pPr>
            <a:r>
              <a:rPr lang="en-US" sz="900" spc="-5" dirty="0">
                <a:solidFill>
                  <a:schemeClr val="tx1">
                    <a:lumMod val="75000"/>
                    <a:lumOff val="25000"/>
                  </a:schemeClr>
                </a:solidFill>
                <a:latin typeface="Segoe UI" panose="020B0502040204020203" pitchFamily="34" charset="0"/>
                <a:cs typeface="Segoe UI" panose="020B0502040204020203" pitchFamily="34" charset="0"/>
              </a:rPr>
              <a:t>AOV-110 user testing feedback is essential</a:t>
            </a:r>
          </a:p>
          <a:p>
            <a:pPr marL="184785" marR="5080" indent="-172085">
              <a:spcBef>
                <a:spcPts val="0"/>
              </a:spcBef>
              <a:spcAft>
                <a:spcPts val="100"/>
              </a:spcAft>
              <a:buFont typeface="Arial"/>
              <a:buChar char="•"/>
              <a:tabLst>
                <a:tab pos="184785" algn="l"/>
                <a:tab pos="185420" algn="l"/>
              </a:tabLst>
            </a:pPr>
            <a:r>
              <a:rPr lang="en-US" sz="900" spc="-5" dirty="0">
                <a:solidFill>
                  <a:schemeClr val="tx1">
                    <a:lumMod val="75000"/>
                    <a:lumOff val="25000"/>
                  </a:schemeClr>
                </a:solidFill>
                <a:latin typeface="Segoe UI" panose="020B0502040204020203" pitchFamily="34" charset="0"/>
                <a:cs typeface="Segoe UI" panose="020B0502040204020203" pitchFamily="34" charset="0"/>
              </a:rPr>
              <a:t>Robust regression testing is essential</a:t>
            </a:r>
          </a:p>
        </p:txBody>
      </p:sp>
      <p:sp>
        <p:nvSpPr>
          <p:cNvPr id="103" name="object 45"/>
          <p:cNvSpPr txBox="1"/>
          <p:nvPr/>
        </p:nvSpPr>
        <p:spPr>
          <a:xfrm>
            <a:off x="226809" y="1857569"/>
            <a:ext cx="4272555" cy="2028248"/>
          </a:xfrm>
          <a:prstGeom prst="rect">
            <a:avLst/>
          </a:prstGeom>
        </p:spPr>
        <p:txBody>
          <a:bodyPr vert="horz" wrap="square" lIns="0" tIns="0" rIns="0" bIns="0" rtlCol="0">
            <a:spAutoFit/>
          </a:bodyPr>
          <a:lstStyle>
            <a:defPPr>
              <a:defRPr lang="en-US"/>
            </a:defPPr>
            <a:lvl1pPr marL="184785" marR="5080" indent="-172085">
              <a:spcBef>
                <a:spcPts val="0"/>
              </a:spcBef>
              <a:buFont typeface="Arial"/>
              <a:tabLst>
                <a:tab pos="184785" algn="l"/>
                <a:tab pos="185420" algn="l"/>
              </a:tabLst>
              <a:defRPr sz="900"/>
            </a:lvl1pPr>
          </a:lstStyle>
          <a:p>
            <a:pPr marL="91440" indent="-91440">
              <a:spcAft>
                <a:spcPts val="200"/>
              </a:spcAft>
              <a:buFont typeface="Arial" panose="020B0604020202020204" pitchFamily="34" charset="0"/>
              <a:buChar char="•"/>
            </a:pPr>
            <a:r>
              <a:rPr lang="en-US" sz="870" b="1" spc="-5" dirty="0">
                <a:solidFill>
                  <a:schemeClr val="tx1">
                    <a:lumMod val="75000"/>
                    <a:lumOff val="25000"/>
                  </a:schemeClr>
                </a:solidFill>
                <a:latin typeface="Segoe UI"/>
                <a:cs typeface="Segoe UI"/>
              </a:rPr>
              <a:t>RCMT User Support &amp; Outreach: </a:t>
            </a:r>
            <a:r>
              <a:rPr lang="en-US" sz="870" spc="-5" dirty="0">
                <a:solidFill>
                  <a:schemeClr val="tx1">
                    <a:lumMod val="75000"/>
                    <a:lumOff val="25000"/>
                  </a:schemeClr>
                </a:solidFill>
                <a:latin typeface="Segoe UI"/>
                <a:cs typeface="Segoe UI"/>
              </a:rPr>
              <a:t>Distributed August bulletin</a:t>
            </a:r>
          </a:p>
          <a:p>
            <a:pPr marL="91440" indent="-91440">
              <a:spcAft>
                <a:spcPts val="200"/>
              </a:spcAft>
              <a:buFont typeface="Arial" panose="020B0604020202020204" pitchFamily="34" charset="0"/>
              <a:buChar char="•"/>
            </a:pPr>
            <a:r>
              <a:rPr lang="en-US" sz="870" b="1" spc="-5" dirty="0">
                <a:solidFill>
                  <a:schemeClr val="tx1">
                    <a:lumMod val="75000"/>
                    <a:lumOff val="25000"/>
                  </a:schemeClr>
                </a:solidFill>
                <a:latin typeface="Segoe UI"/>
                <a:cs typeface="Segoe UI"/>
              </a:rPr>
              <a:t>User Interface: </a:t>
            </a:r>
            <a:r>
              <a:rPr lang="en-US" sz="870" spc="-5" dirty="0">
                <a:solidFill>
                  <a:schemeClr val="tx1">
                    <a:lumMod val="75000"/>
                    <a:lumOff val="25000"/>
                  </a:schemeClr>
                </a:solidFill>
                <a:latin typeface="Segoe UI"/>
                <a:cs typeface="Segoe UI"/>
              </a:rPr>
              <a:t>1) User experience improvements in Concept Research; 2) Collections bug fixes; 3) Initial OpenSearch implementation (not rolled out to users yet)</a:t>
            </a:r>
          </a:p>
          <a:p>
            <a:pPr marL="91440" indent="-91440">
              <a:spcAft>
                <a:spcPts val="200"/>
              </a:spcAft>
              <a:buFont typeface="Arial" panose="020B0604020202020204" pitchFamily="34" charset="0"/>
              <a:buChar char="•"/>
            </a:pPr>
            <a:r>
              <a:rPr lang="en-US" sz="870" b="1" dirty="0">
                <a:solidFill>
                  <a:schemeClr val="tx1">
                    <a:lumMod val="75000"/>
                    <a:lumOff val="25000"/>
                  </a:schemeClr>
                </a:solidFill>
                <a:latin typeface="Segoe UI"/>
                <a:cs typeface="Segoe UI"/>
              </a:rPr>
              <a:t>User Interface Testing: </a:t>
            </a:r>
            <a:r>
              <a:rPr lang="en-US" sz="870" dirty="0">
                <a:solidFill>
                  <a:schemeClr val="tx1">
                    <a:lumMod val="75000"/>
                    <a:lumOff val="25000"/>
                  </a:schemeClr>
                </a:solidFill>
                <a:latin typeface="Segoe UI"/>
                <a:cs typeface="Segoe UI"/>
              </a:rPr>
              <a:t>Implemented automate testing framework, Cypress Suite. Developed automated tests for Concept Profiler and Concept Research</a:t>
            </a:r>
          </a:p>
          <a:p>
            <a:pPr marL="91440" indent="-91440">
              <a:spcAft>
                <a:spcPts val="200"/>
              </a:spcAft>
              <a:buFont typeface="Arial" panose="020B0604020202020204" pitchFamily="34" charset="0"/>
              <a:buChar char="•"/>
            </a:pPr>
            <a:r>
              <a:rPr lang="en-US" sz="870" b="1" dirty="0">
                <a:solidFill>
                  <a:schemeClr val="tx1">
                    <a:lumMod val="75000"/>
                    <a:lumOff val="25000"/>
                  </a:schemeClr>
                </a:solidFill>
                <a:latin typeface="Segoe UI"/>
                <a:cs typeface="Segoe UI"/>
              </a:rPr>
              <a:t>Ontology: </a:t>
            </a:r>
            <a:r>
              <a:rPr lang="en-US" sz="870" dirty="0">
                <a:solidFill>
                  <a:schemeClr val="tx1">
                    <a:lumMod val="75000"/>
                    <a:lumOff val="25000"/>
                  </a:schemeClr>
                </a:solidFill>
                <a:latin typeface="Segoe UI"/>
                <a:cs typeface="Segoe UI"/>
              </a:rPr>
              <a:t>1) Ontology 1.3 finalized and delivered to Lymba; 2) Ontology 1.4 term extraction (80% complete)</a:t>
            </a:r>
          </a:p>
          <a:p>
            <a:pPr marL="91440" indent="-91440">
              <a:spcAft>
                <a:spcPts val="200"/>
              </a:spcAft>
              <a:buFont typeface="Arial"/>
              <a:buChar char="•"/>
            </a:pPr>
            <a:r>
              <a:rPr lang="en-US" sz="870" b="1" dirty="0">
                <a:solidFill>
                  <a:schemeClr val="tx1">
                    <a:lumMod val="75000"/>
                    <a:lumOff val="25000"/>
                  </a:schemeClr>
                </a:solidFill>
                <a:latin typeface="Segoe UI"/>
                <a:cs typeface="Segoe UI"/>
              </a:rPr>
              <a:t>NLP Cycle 1.3: </a:t>
            </a:r>
            <a:r>
              <a:rPr lang="en-US" sz="870" dirty="0">
                <a:solidFill>
                  <a:schemeClr val="tx1">
                    <a:lumMod val="75000"/>
                    <a:lumOff val="25000"/>
                  </a:schemeClr>
                </a:solidFill>
                <a:latin typeface="Segoe UI"/>
                <a:cs typeface="Segoe UI"/>
              </a:rPr>
              <a:t>K-Extractor installed for NLP Cycle 1.3; Lymba process documentation complete</a:t>
            </a:r>
          </a:p>
          <a:p>
            <a:pPr marL="91440" indent="-91440">
              <a:spcAft>
                <a:spcPts val="200"/>
              </a:spcAft>
              <a:buFont typeface="Arial"/>
              <a:buChar char="•"/>
            </a:pPr>
            <a:r>
              <a:rPr lang="en-US" sz="870" b="1" dirty="0">
                <a:solidFill>
                  <a:schemeClr val="tx1">
                    <a:lumMod val="75000"/>
                    <a:lumOff val="25000"/>
                  </a:schemeClr>
                </a:solidFill>
                <a:latin typeface="Segoe UI"/>
                <a:cs typeface="Segoe UI"/>
              </a:rPr>
              <a:t>Security</a:t>
            </a:r>
            <a:r>
              <a:rPr lang="en-US" sz="870" dirty="0">
                <a:solidFill>
                  <a:schemeClr val="tx1">
                    <a:lumMod val="75000"/>
                    <a:lumOff val="25000"/>
                  </a:schemeClr>
                </a:solidFill>
                <a:latin typeface="Segoe UI"/>
                <a:cs typeface="Segoe UI"/>
              </a:rPr>
              <a:t>: Resolved all findings related to Server and Database security scans </a:t>
            </a:r>
          </a:p>
          <a:p>
            <a:pPr marL="91440" indent="-91440">
              <a:spcAft>
                <a:spcPts val="200"/>
              </a:spcAft>
              <a:buFont typeface="Arial"/>
              <a:buChar char="•"/>
            </a:pPr>
            <a:r>
              <a:rPr lang="en-US" sz="870" b="1" dirty="0">
                <a:solidFill>
                  <a:schemeClr val="tx1">
                    <a:lumMod val="75000"/>
                    <a:lumOff val="25000"/>
                  </a:schemeClr>
                </a:solidFill>
                <a:latin typeface="Segoe UI"/>
                <a:cs typeface="Segoe UI"/>
              </a:rPr>
              <a:t>Document Ingestion: 110 </a:t>
            </a:r>
            <a:r>
              <a:rPr lang="en-US" sz="870" dirty="0">
                <a:solidFill>
                  <a:schemeClr val="tx1">
                    <a:lumMod val="75000"/>
                    <a:lumOff val="25000"/>
                  </a:schemeClr>
                </a:solidFill>
                <a:latin typeface="Segoe UI"/>
                <a:cs typeface="Segoe UI"/>
              </a:rPr>
              <a:t>new documents added to FAA Staging/Demo since 8/9. Complete doc sets in RCMT: AVS orders, API Orders, Title 14 CFR Parts 1-199; All ICAO Annexes and PANS; Over 200 ATO Orders. </a:t>
            </a:r>
            <a:br>
              <a:rPr lang="en-US" sz="870" dirty="0">
                <a:solidFill>
                  <a:schemeClr val="tx1">
                    <a:lumMod val="75000"/>
                    <a:lumOff val="25000"/>
                  </a:schemeClr>
                </a:solidFill>
                <a:latin typeface="Segoe UI"/>
                <a:cs typeface="Segoe UI"/>
              </a:rPr>
            </a:br>
            <a:r>
              <a:rPr lang="en-US" sz="870" dirty="0">
                <a:solidFill>
                  <a:schemeClr val="tx1">
                    <a:lumMod val="75000"/>
                    <a:lumOff val="25000"/>
                  </a:schemeClr>
                </a:solidFill>
                <a:latin typeface="Segoe UI"/>
                <a:cs typeface="Segoe UI"/>
              </a:rPr>
              <a:t>Total RCMT document count in FAA Staging/Demo as of 9/19:</a:t>
            </a:r>
            <a:r>
              <a:rPr lang="en-US" sz="870" b="1" dirty="0">
                <a:solidFill>
                  <a:schemeClr val="tx1">
                    <a:lumMod val="75000"/>
                    <a:lumOff val="25000"/>
                  </a:schemeClr>
                </a:solidFill>
                <a:latin typeface="Segoe UI"/>
                <a:cs typeface="Segoe UI"/>
              </a:rPr>
              <a:t> 746</a:t>
            </a:r>
          </a:p>
        </p:txBody>
      </p:sp>
      <p:sp>
        <p:nvSpPr>
          <p:cNvPr id="107" name="object 49"/>
          <p:cNvSpPr txBox="1"/>
          <p:nvPr/>
        </p:nvSpPr>
        <p:spPr>
          <a:xfrm>
            <a:off x="4642874" y="1869319"/>
            <a:ext cx="4266970" cy="2053896"/>
          </a:xfrm>
          <a:prstGeom prst="rect">
            <a:avLst/>
          </a:prstGeom>
        </p:spPr>
        <p:txBody>
          <a:bodyPr vert="horz" wrap="square" lIns="0" tIns="0" rIns="0" bIns="0" rtlCol="0">
            <a:spAutoFit/>
          </a:bodyPr>
          <a:lstStyle/>
          <a:p>
            <a:pPr marL="91440" marR="5080" indent="-91440">
              <a:spcBef>
                <a:spcPts val="0"/>
              </a:spcBef>
              <a:spcAft>
                <a:spcPts val="200"/>
              </a:spcAft>
              <a:buFont typeface="Arial"/>
              <a:buChar char="•"/>
              <a:tabLst>
                <a:tab pos="184785" algn="l"/>
                <a:tab pos="185420" algn="l"/>
              </a:tabLst>
            </a:pPr>
            <a:r>
              <a:rPr lang="en-US" sz="870" b="1" dirty="0">
                <a:solidFill>
                  <a:schemeClr val="tx1">
                    <a:lumMod val="75000"/>
                    <a:lumOff val="25000"/>
                  </a:schemeClr>
                </a:solidFill>
                <a:latin typeface="Segoe UI"/>
                <a:cs typeface="Segoe UI"/>
              </a:rPr>
              <a:t>RCMT User Support and Outreach:</a:t>
            </a:r>
            <a:r>
              <a:rPr lang="en-US" sz="870" dirty="0">
                <a:solidFill>
                  <a:schemeClr val="tx1">
                    <a:lumMod val="75000"/>
                    <a:lumOff val="25000"/>
                  </a:schemeClr>
                </a:solidFill>
                <a:latin typeface="Segoe UI"/>
                <a:cs typeface="Segoe UI"/>
              </a:rPr>
              <a:t> Continue post-deployment user support, develop RCMT Aug bulletin, present RCMT update to AOV-30 ahead of US/ Japan/ South Korea ICAO Trilateral</a:t>
            </a:r>
          </a:p>
          <a:p>
            <a:pPr marL="91440" marR="5080" indent="-91440">
              <a:spcBef>
                <a:spcPts val="0"/>
              </a:spcBef>
              <a:spcAft>
                <a:spcPts val="200"/>
              </a:spcAft>
              <a:buFont typeface="Arial"/>
              <a:buChar char="•"/>
              <a:tabLst>
                <a:tab pos="184785" algn="l"/>
                <a:tab pos="185420" algn="l"/>
              </a:tabLst>
            </a:pPr>
            <a:r>
              <a:rPr lang="en-US" sz="870" b="1" dirty="0">
                <a:solidFill>
                  <a:schemeClr val="tx1">
                    <a:lumMod val="75000"/>
                    <a:lumOff val="25000"/>
                  </a:schemeClr>
                </a:solidFill>
                <a:latin typeface="Segoe UI"/>
                <a:cs typeface="Segoe UI"/>
              </a:rPr>
              <a:t>User Interface</a:t>
            </a:r>
            <a:r>
              <a:rPr lang="en-US" sz="870" dirty="0">
                <a:solidFill>
                  <a:schemeClr val="tx1">
                    <a:lumMod val="75000"/>
                    <a:lumOff val="25000"/>
                  </a:schemeClr>
                </a:solidFill>
                <a:latin typeface="Segoe UI"/>
                <a:cs typeface="Segoe UI"/>
              </a:rPr>
              <a:t>: 1) Adding definition sources in Concept Profiler; 2)  Updated PDF View Document Trees. 2) Enhancements to PDF view functionality. 3) Implement &amp; Test Open Search. 3) Bug fixes and AOV feedback items</a:t>
            </a:r>
            <a:endParaRPr lang="en-US" sz="870" b="1" dirty="0">
              <a:solidFill>
                <a:schemeClr val="tx1">
                  <a:lumMod val="75000"/>
                  <a:lumOff val="25000"/>
                </a:schemeClr>
              </a:solidFill>
              <a:latin typeface="Segoe UI"/>
              <a:cs typeface="Segoe UI"/>
            </a:endParaRPr>
          </a:p>
          <a:p>
            <a:pPr marL="91440" marR="5080" indent="-91440">
              <a:spcBef>
                <a:spcPts val="0"/>
              </a:spcBef>
              <a:spcAft>
                <a:spcPts val="200"/>
              </a:spcAft>
              <a:buFont typeface="Arial"/>
              <a:buChar char="•"/>
              <a:tabLst>
                <a:tab pos="184785" algn="l"/>
                <a:tab pos="185420" algn="l"/>
              </a:tabLst>
            </a:pPr>
            <a:r>
              <a:rPr lang="en-US" sz="870" b="1" dirty="0">
                <a:solidFill>
                  <a:schemeClr val="tx1">
                    <a:lumMod val="75000"/>
                    <a:lumOff val="25000"/>
                  </a:schemeClr>
                </a:solidFill>
                <a:latin typeface="Segoe UI"/>
                <a:cs typeface="Segoe UI"/>
              </a:rPr>
              <a:t>Ontology:</a:t>
            </a:r>
            <a:r>
              <a:rPr lang="en-US" sz="870" dirty="0">
                <a:solidFill>
                  <a:schemeClr val="tx1">
                    <a:lumMod val="75000"/>
                    <a:lumOff val="25000"/>
                  </a:schemeClr>
                </a:solidFill>
                <a:latin typeface="Segoe UI"/>
                <a:cs typeface="Segoe UI"/>
              </a:rPr>
              <a:t> 1) Ontology 1.3 deployment in RCMT User Interface. 2) Mining terms for Ontology 1.4 for linked terms development</a:t>
            </a:r>
          </a:p>
          <a:p>
            <a:pPr marL="91440" marR="5080" indent="-91440">
              <a:spcBef>
                <a:spcPts val="0"/>
              </a:spcBef>
              <a:spcAft>
                <a:spcPts val="200"/>
              </a:spcAft>
              <a:buFont typeface="Arial"/>
              <a:buChar char="•"/>
              <a:tabLst>
                <a:tab pos="184785" algn="l"/>
                <a:tab pos="185420" algn="l"/>
              </a:tabLst>
            </a:pPr>
            <a:r>
              <a:rPr lang="en-US" sz="870" b="1" dirty="0">
                <a:solidFill>
                  <a:schemeClr val="tx1">
                    <a:lumMod val="75000"/>
                    <a:lumOff val="25000"/>
                  </a:schemeClr>
                </a:solidFill>
                <a:latin typeface="Segoe UI"/>
                <a:cs typeface="Segoe UI"/>
              </a:rPr>
              <a:t>NLP Cycle 1.3: </a:t>
            </a:r>
            <a:r>
              <a:rPr lang="en-US" sz="870" dirty="0">
                <a:solidFill>
                  <a:schemeClr val="tx1">
                    <a:lumMod val="75000"/>
                    <a:lumOff val="25000"/>
                  </a:schemeClr>
                </a:solidFill>
                <a:latin typeface="Segoe UI"/>
                <a:cs typeface="Segoe UI"/>
              </a:rPr>
              <a:t>As of 8/30 documents being NLP’ed with Ontology 1.3</a:t>
            </a:r>
          </a:p>
          <a:p>
            <a:pPr marL="91440" marR="5080" indent="-91440">
              <a:spcBef>
                <a:spcPts val="0"/>
              </a:spcBef>
              <a:spcAft>
                <a:spcPts val="200"/>
              </a:spcAft>
              <a:buFont typeface="Arial"/>
              <a:buChar char="•"/>
              <a:tabLst>
                <a:tab pos="184785" algn="l"/>
                <a:tab pos="185420" algn="l"/>
              </a:tabLst>
            </a:pPr>
            <a:r>
              <a:rPr lang="en-US" sz="870" b="1" dirty="0">
                <a:solidFill>
                  <a:schemeClr val="tx1">
                    <a:lumMod val="75000"/>
                    <a:lumOff val="25000"/>
                  </a:schemeClr>
                </a:solidFill>
                <a:latin typeface="Segoe UI"/>
                <a:cs typeface="Segoe UI"/>
              </a:rPr>
              <a:t>Document Ingestion:</a:t>
            </a:r>
            <a:r>
              <a:rPr lang="en-US" sz="870" dirty="0">
                <a:solidFill>
                  <a:schemeClr val="tx1">
                    <a:lumMod val="75000"/>
                    <a:lumOff val="25000"/>
                  </a:schemeClr>
                </a:solidFill>
                <a:latin typeface="Segoe UI"/>
                <a:cs typeface="Segoe UI"/>
              </a:rPr>
              <a:t> </a:t>
            </a:r>
            <a:r>
              <a:rPr lang="en-US" sz="870" spc="-5" dirty="0">
                <a:solidFill>
                  <a:schemeClr val="tx1">
                    <a:lumMod val="75000"/>
                    <a:lumOff val="25000"/>
                  </a:schemeClr>
                </a:solidFill>
                <a:latin typeface="Segoe UI"/>
                <a:cs typeface="Segoe UI"/>
              </a:rPr>
              <a:t>Currently working on ingesting Tech Ops documents</a:t>
            </a:r>
          </a:p>
          <a:p>
            <a:pPr marL="91440" marR="5080" indent="-91440">
              <a:spcBef>
                <a:spcPts val="0"/>
              </a:spcBef>
              <a:spcAft>
                <a:spcPts val="200"/>
              </a:spcAft>
              <a:buFont typeface="Arial"/>
              <a:buChar char="•"/>
              <a:tabLst>
                <a:tab pos="184785" algn="l"/>
                <a:tab pos="185420" algn="l"/>
              </a:tabLst>
            </a:pPr>
            <a:r>
              <a:rPr lang="en-US" sz="870" b="1" spc="-5" dirty="0">
                <a:solidFill>
                  <a:schemeClr val="tx1">
                    <a:lumMod val="75000"/>
                    <a:lumOff val="25000"/>
                  </a:schemeClr>
                </a:solidFill>
                <a:latin typeface="Segoe UI"/>
                <a:cs typeface="Segoe UI"/>
              </a:rPr>
              <a:t>iCatalyst NLP: </a:t>
            </a:r>
            <a:r>
              <a:rPr lang="en-US" sz="870" spc="-5" dirty="0">
                <a:solidFill>
                  <a:schemeClr val="tx1">
                    <a:lumMod val="75000"/>
                    <a:lumOff val="25000"/>
                  </a:schemeClr>
                </a:solidFill>
                <a:latin typeface="Segoe UI"/>
                <a:cs typeface="Segoe UI"/>
              </a:rPr>
              <a:t>Working on “beta” iCatalyst NLP solution to conduct initial comparison and evaluation with respect to Lymba’s NLP product, K-Extractor</a:t>
            </a:r>
          </a:p>
          <a:p>
            <a:pPr marL="91440" marR="5080" indent="-91440">
              <a:spcBef>
                <a:spcPts val="0"/>
              </a:spcBef>
              <a:spcAft>
                <a:spcPts val="200"/>
              </a:spcAft>
              <a:buFont typeface="Arial"/>
              <a:buChar char="•"/>
              <a:tabLst>
                <a:tab pos="184785" algn="l"/>
                <a:tab pos="185420" algn="l"/>
              </a:tabLst>
            </a:pPr>
            <a:r>
              <a:rPr lang="en-US" sz="870" b="1" spc="-5" dirty="0">
                <a:solidFill>
                  <a:schemeClr val="tx1">
                    <a:lumMod val="75000"/>
                    <a:lumOff val="25000"/>
                  </a:schemeClr>
                </a:solidFill>
                <a:latin typeface="Segoe UI"/>
                <a:cs typeface="Segoe UI"/>
              </a:rPr>
              <a:t>Section 508: </a:t>
            </a:r>
            <a:r>
              <a:rPr lang="en-US" sz="870" spc="-5" dirty="0">
                <a:solidFill>
                  <a:schemeClr val="tx1">
                    <a:lumMod val="75000"/>
                    <a:lumOff val="25000"/>
                  </a:schemeClr>
                </a:solidFill>
                <a:latin typeface="Segoe UI"/>
                <a:cs typeface="Segoe UI"/>
              </a:rPr>
              <a:t>RCMT Application testing for Section 508 compliance in progress</a:t>
            </a:r>
          </a:p>
          <a:p>
            <a:pPr marL="91440" marR="5080" indent="-91440">
              <a:spcBef>
                <a:spcPts val="0"/>
              </a:spcBef>
              <a:spcAft>
                <a:spcPts val="200"/>
              </a:spcAft>
              <a:buFont typeface="Arial"/>
              <a:buChar char="•"/>
              <a:tabLst>
                <a:tab pos="184785" algn="l"/>
                <a:tab pos="185420" algn="l"/>
              </a:tabLst>
            </a:pPr>
            <a:r>
              <a:rPr lang="en-US" sz="870" b="1" dirty="0">
                <a:solidFill>
                  <a:schemeClr val="tx1">
                    <a:lumMod val="75000"/>
                    <a:lumOff val="25000"/>
                  </a:schemeClr>
                </a:solidFill>
                <a:latin typeface="Segoe UI"/>
                <a:cs typeface="Segoe UI"/>
              </a:rPr>
              <a:t>Security</a:t>
            </a:r>
            <a:r>
              <a:rPr lang="en-US" sz="870" dirty="0">
                <a:solidFill>
                  <a:schemeClr val="tx1">
                    <a:lumMod val="75000"/>
                    <a:lumOff val="25000"/>
                  </a:schemeClr>
                </a:solidFill>
                <a:latin typeface="Segoe UI"/>
                <a:cs typeface="Segoe UI"/>
              </a:rPr>
              <a:t>: Supporting initial stages of Security Authorization process</a:t>
            </a:r>
          </a:p>
        </p:txBody>
      </p:sp>
      <p:sp>
        <p:nvSpPr>
          <p:cNvPr id="112" name="TextBox 111"/>
          <p:cNvSpPr txBox="1"/>
          <p:nvPr/>
        </p:nvSpPr>
        <p:spPr bwMode="auto">
          <a:xfrm>
            <a:off x="307339" y="-23710"/>
            <a:ext cx="883694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buFontTx/>
              <a:buNone/>
            </a:pPr>
            <a:r>
              <a:rPr lang="en-US" sz="3200" dirty="0">
                <a:solidFill>
                  <a:schemeClr val="bg1"/>
                </a:solidFill>
              </a:rPr>
              <a:t>RCMT Status Summary</a:t>
            </a:r>
          </a:p>
        </p:txBody>
      </p:sp>
      <p:sp>
        <p:nvSpPr>
          <p:cNvPr id="114" name="object 45"/>
          <p:cNvSpPr txBox="1"/>
          <p:nvPr/>
        </p:nvSpPr>
        <p:spPr>
          <a:xfrm>
            <a:off x="171628" y="3445940"/>
            <a:ext cx="4191514" cy="276999"/>
          </a:xfrm>
          <a:prstGeom prst="rect">
            <a:avLst/>
          </a:prstGeom>
        </p:spPr>
        <p:txBody>
          <a:bodyPr vert="horz" wrap="square" lIns="0" tIns="0" rIns="0" bIns="0" rtlCol="0">
            <a:spAutoFit/>
          </a:bodyPr>
          <a:lstStyle>
            <a:defPPr>
              <a:defRPr lang="en-US"/>
            </a:defPPr>
            <a:lvl1pPr marL="184785" marR="5080" indent="-172085">
              <a:spcBef>
                <a:spcPts val="0"/>
              </a:spcBef>
              <a:buFont typeface="Arial"/>
              <a:tabLst>
                <a:tab pos="184785" algn="l"/>
                <a:tab pos="185420" algn="l"/>
              </a:tabLst>
              <a:defRPr sz="900"/>
            </a:lvl1pPr>
          </a:lstStyle>
          <a:p>
            <a:endParaRPr lang="en-US" spc="-5">
              <a:latin typeface="Calibri" panose="020F0502020204030204" pitchFamily="34" charset="0"/>
              <a:cs typeface="Calibri" panose="020F0502020204030204" pitchFamily="34" charset="0"/>
            </a:endParaRPr>
          </a:p>
          <a:p>
            <a:endParaRPr lang="en-US" spc="-5">
              <a:latin typeface="Calibri" panose="020F0502020204030204" pitchFamily="34" charset="0"/>
              <a:cs typeface="Calibri" panose="020F0502020204030204" pitchFamily="34" charset="0"/>
            </a:endParaRPr>
          </a:p>
        </p:txBody>
      </p:sp>
      <p:sp>
        <p:nvSpPr>
          <p:cNvPr id="52" name="object 47">
            <a:extLst>
              <a:ext uri="{FF2B5EF4-FFF2-40B4-BE49-F238E27FC236}">
                <a16:creationId xmlns:a16="http://schemas.microsoft.com/office/drawing/2014/main" id="{7DD3EE2D-C2EF-44CC-B5C8-E3AA92D47CFB}"/>
              </a:ext>
            </a:extLst>
          </p:cNvPr>
          <p:cNvSpPr/>
          <p:nvPr/>
        </p:nvSpPr>
        <p:spPr>
          <a:xfrm>
            <a:off x="3163760" y="5165560"/>
            <a:ext cx="224027" cy="150875"/>
          </a:xfrm>
          <a:prstGeom prst="rect">
            <a:avLst/>
          </a:prstGeom>
          <a:blipFill>
            <a:blip r:embed="rId3" cstate="print"/>
            <a:stretch>
              <a:fillRect/>
            </a:stretch>
          </a:blipFill>
        </p:spPr>
        <p:txBody>
          <a:bodyPr wrap="square" lIns="0" tIns="0" rIns="0" bIns="0" rtlCol="0"/>
          <a:lstStyle/>
          <a:p>
            <a:endParaRPr/>
          </a:p>
        </p:txBody>
      </p:sp>
      <p:sp>
        <p:nvSpPr>
          <p:cNvPr id="3" name="Rectangle 2"/>
          <p:cNvSpPr/>
          <p:nvPr/>
        </p:nvSpPr>
        <p:spPr>
          <a:xfrm>
            <a:off x="194963" y="4119708"/>
            <a:ext cx="4272556" cy="814069"/>
          </a:xfrm>
          <a:prstGeom prst="rect">
            <a:avLst/>
          </a:prstGeom>
        </p:spPr>
        <p:txBody>
          <a:bodyPr wrap="square">
            <a:spAutoFit/>
          </a:bodyPr>
          <a:lstStyle/>
          <a:p>
            <a:pPr marR="5080" lvl="0">
              <a:spcBef>
                <a:spcPts val="0"/>
              </a:spcBef>
              <a:spcAft>
                <a:spcPts val="100"/>
              </a:spcAft>
              <a:buNone/>
              <a:tabLst>
                <a:tab pos="184785" algn="l"/>
                <a:tab pos="185420" algn="l"/>
              </a:tabLst>
            </a:pPr>
            <a:r>
              <a:rPr lang="en-US" sz="740" b="1" spc="-5" dirty="0">
                <a:latin typeface="Segoe UI" panose="020B0502040204020203" pitchFamily="34" charset="0"/>
                <a:cs typeface="Segoe UI" panose="020B0502040204020203" pitchFamily="34" charset="0"/>
              </a:rPr>
              <a:t>High-Volume Document Ingestion (Ongoing): </a:t>
            </a:r>
            <a:r>
              <a:rPr lang="en-US" sz="740" spc="-5" dirty="0">
                <a:latin typeface="Segoe UI" panose="020B0502040204020203" pitchFamily="34" charset="0"/>
                <a:cs typeface="Segoe UI" panose="020B0502040204020203" pitchFamily="34" charset="0"/>
              </a:rPr>
              <a:t>Prioritize superseding versions of existing documents in RCMT library, remaining ICAO Annexes (Complete), AVS Orders (Complete), 14 CFR Parts 1-199 (Complete),  Remaining FAA Orders</a:t>
            </a:r>
          </a:p>
          <a:p>
            <a:pPr marR="5080" lvl="0">
              <a:spcBef>
                <a:spcPts val="0"/>
              </a:spcBef>
              <a:spcAft>
                <a:spcPts val="100"/>
              </a:spcAft>
              <a:buNone/>
              <a:tabLst>
                <a:tab pos="184785" algn="l"/>
                <a:tab pos="185420" algn="l"/>
              </a:tabLst>
            </a:pPr>
            <a:r>
              <a:rPr lang="en-US" sz="740" b="1" spc="-5" dirty="0">
                <a:latin typeface="Segoe UI" panose="020B0502040204020203" pitchFamily="34" charset="0"/>
                <a:cs typeface="Segoe UI" panose="020B0502040204020203" pitchFamily="34" charset="0"/>
              </a:rPr>
              <a:t>Ontology Growth (Ongoing): </a:t>
            </a:r>
            <a:r>
              <a:rPr lang="en-US" sz="740" spc="-5" dirty="0">
                <a:latin typeface="Segoe UI" panose="020B0502040204020203" pitchFamily="34" charset="0"/>
                <a:cs typeface="Segoe UI" panose="020B0502040204020203" pitchFamily="34" charset="0"/>
              </a:rPr>
              <a:t>Aviation Term mining from new documents added to RCMT</a:t>
            </a:r>
          </a:p>
          <a:p>
            <a:pPr marR="5080" lvl="0">
              <a:spcBef>
                <a:spcPts val="0"/>
              </a:spcBef>
              <a:spcAft>
                <a:spcPts val="100"/>
              </a:spcAft>
              <a:buNone/>
              <a:tabLst>
                <a:tab pos="184785" algn="l"/>
                <a:tab pos="185420" algn="l"/>
              </a:tabLst>
            </a:pPr>
            <a:r>
              <a:rPr lang="en-US" sz="740" b="1" spc="-5" dirty="0">
                <a:latin typeface="Segoe UI" panose="020B0502040204020203" pitchFamily="34" charset="0"/>
                <a:cs typeface="Segoe UI" panose="020B0502040204020203" pitchFamily="34" charset="0"/>
              </a:rPr>
              <a:t>PDF Solution (Ongoing): </a:t>
            </a:r>
            <a:r>
              <a:rPr lang="en-US" sz="740" spc="-5" dirty="0">
                <a:latin typeface="Segoe UI" panose="020B0502040204020203" pitchFamily="34" charset="0"/>
                <a:cs typeface="Segoe UI" panose="020B0502040204020203" pitchFamily="34" charset="0"/>
              </a:rPr>
              <a:t>Design and implementation of PDF solution – phased approach</a:t>
            </a:r>
          </a:p>
          <a:p>
            <a:pPr marR="5080" lvl="0">
              <a:spcBef>
                <a:spcPts val="0"/>
              </a:spcBef>
              <a:spcAft>
                <a:spcPts val="100"/>
              </a:spcAft>
              <a:buNone/>
              <a:tabLst>
                <a:tab pos="184785" algn="l"/>
                <a:tab pos="185420" algn="l"/>
              </a:tabLst>
            </a:pPr>
            <a:r>
              <a:rPr lang="en-US" sz="740" b="1" spc="-5" dirty="0">
                <a:latin typeface="Segoe UI" panose="020B0502040204020203" pitchFamily="34" charset="0"/>
                <a:cs typeface="Segoe UI" panose="020B0502040204020203" pitchFamily="34" charset="0"/>
              </a:rPr>
              <a:t>508 Compliance Testing (Ongoing):</a:t>
            </a:r>
            <a:r>
              <a:rPr lang="en-US" sz="740" spc="-5" dirty="0">
                <a:latin typeface="Segoe UI" panose="020B0502040204020203" pitchFamily="34" charset="0"/>
                <a:cs typeface="Segoe UI" panose="020B0502040204020203" pitchFamily="34" charset="0"/>
              </a:rPr>
              <a:t> Initial activities to support 508 Compliance Testing</a:t>
            </a:r>
          </a:p>
        </p:txBody>
      </p:sp>
      <p:sp>
        <p:nvSpPr>
          <p:cNvPr id="2" name="Rectangle 1"/>
          <p:cNvSpPr/>
          <p:nvPr/>
        </p:nvSpPr>
        <p:spPr>
          <a:xfrm>
            <a:off x="2494668" y="3198168"/>
            <a:ext cx="184731" cy="461665"/>
          </a:xfrm>
          <a:prstGeom prst="rect">
            <a:avLst/>
          </a:prstGeom>
        </p:spPr>
        <p:txBody>
          <a:bodyPr wrap="none">
            <a:spAutoFit/>
          </a:bodyPr>
          <a:lstStyle/>
          <a:p>
            <a:pPr>
              <a:buNone/>
            </a:pPr>
            <a:endParaRPr lang="en-US" spc="-5">
              <a:solidFill>
                <a:schemeClr val="tx1">
                  <a:lumMod val="75000"/>
                  <a:lumOff val="25000"/>
                </a:schemeClr>
              </a:solidFill>
              <a:latin typeface="Segoe UI"/>
              <a:cs typeface="Segoe UI"/>
            </a:endParaRPr>
          </a:p>
        </p:txBody>
      </p:sp>
      <p:sp>
        <p:nvSpPr>
          <p:cNvPr id="44" name="Date Placeholder 1">
            <a:extLst>
              <a:ext uri="{FF2B5EF4-FFF2-40B4-BE49-F238E27FC236}">
                <a16:creationId xmlns:a16="http://schemas.microsoft.com/office/drawing/2014/main" id="{6447BEBE-6F71-48FD-8B4B-16F34D35F117}"/>
              </a:ext>
            </a:extLst>
          </p:cNvPr>
          <p:cNvSpPr>
            <a:spLocks noGrp="1"/>
          </p:cNvSpPr>
          <p:nvPr>
            <p:ph type="dt" sz="half" idx="10"/>
          </p:nvPr>
        </p:nvSpPr>
        <p:spPr>
          <a:xfrm>
            <a:off x="533400" y="6356350"/>
            <a:ext cx="2133600" cy="365125"/>
          </a:xfrm>
        </p:spPr>
        <p:txBody>
          <a:bodyPr/>
          <a:lstStyle/>
          <a:p>
            <a:pPr>
              <a:defRPr/>
            </a:pPr>
            <a:r>
              <a:rPr lang="en-US"/>
              <a:t>September 20, 2023</a:t>
            </a:r>
          </a:p>
        </p:txBody>
      </p:sp>
      <p:sp>
        <p:nvSpPr>
          <p:cNvPr id="49" name="object 44">
            <a:extLst>
              <a:ext uri="{FF2B5EF4-FFF2-40B4-BE49-F238E27FC236}">
                <a16:creationId xmlns:a16="http://schemas.microsoft.com/office/drawing/2014/main" id="{9C1E08D9-E423-D644-8D44-49033AD2D88B}"/>
              </a:ext>
            </a:extLst>
          </p:cNvPr>
          <p:cNvSpPr txBox="1"/>
          <p:nvPr/>
        </p:nvSpPr>
        <p:spPr>
          <a:xfrm>
            <a:off x="4566975" y="4946326"/>
            <a:ext cx="2230120" cy="153888"/>
          </a:xfrm>
          <a:prstGeom prst="rect">
            <a:avLst/>
          </a:prstGeom>
        </p:spPr>
        <p:txBody>
          <a:bodyPr vert="horz" wrap="square" lIns="0" tIns="0" rIns="0" bIns="0" rtlCol="0">
            <a:spAutoFit/>
          </a:bodyPr>
          <a:lstStyle/>
          <a:p>
            <a:pPr marL="12700" algn="ctr">
              <a:lnSpc>
                <a:spcPct val="100000"/>
              </a:lnSpc>
              <a:buNone/>
            </a:pPr>
            <a:r>
              <a:rPr lang="en-US" sz="1000" b="1" dirty="0">
                <a:solidFill>
                  <a:schemeClr val="bg1"/>
                </a:solidFill>
                <a:latin typeface="Arial"/>
                <a:cs typeface="Arial"/>
              </a:rPr>
              <a:t>August 2023</a:t>
            </a:r>
            <a:endParaRPr sz="1000" b="1" dirty="0">
              <a:solidFill>
                <a:schemeClr val="bg1"/>
              </a:solidFill>
              <a:latin typeface="Arial"/>
              <a:cs typeface="Arial"/>
            </a:endParaRPr>
          </a:p>
        </p:txBody>
      </p:sp>
      <p:sp>
        <p:nvSpPr>
          <p:cNvPr id="54" name="TextBox 53">
            <a:extLst>
              <a:ext uri="{FF2B5EF4-FFF2-40B4-BE49-F238E27FC236}">
                <a16:creationId xmlns:a16="http://schemas.microsoft.com/office/drawing/2014/main" id="{2EBB0F5F-0731-44AA-8DA4-63CA7FF234B3}"/>
              </a:ext>
            </a:extLst>
          </p:cNvPr>
          <p:cNvSpPr txBox="1"/>
          <p:nvPr/>
        </p:nvSpPr>
        <p:spPr bwMode="auto">
          <a:xfrm>
            <a:off x="241774" y="5349877"/>
            <a:ext cx="1708559" cy="461665"/>
          </a:xfrm>
          <a:prstGeom prst="rect">
            <a:avLst/>
          </a:prstGeom>
          <a:noFill/>
          <a:ln>
            <a:noFill/>
          </a:ln>
          <a:effectLst/>
        </p:spPr>
        <p:txBody>
          <a:bodyPr wrap="square" lIns="0" tIns="0" rIns="0" bIns="0" rtlCol="0">
            <a:spAutoFit/>
          </a:bodyPr>
          <a:lstStyle>
            <a:defPPr>
              <a:defRPr lang="en-US"/>
            </a:defPPr>
            <a:lvl1pPr algn="ctr">
              <a:buFontTx/>
              <a:buNone/>
              <a:defRPr sz="650" b="1">
                <a:solidFill>
                  <a:srgbClr val="3E3E3E"/>
                </a:solidFill>
                <a:latin typeface="Segoe UI"/>
                <a:cs typeface="Segoe UI"/>
              </a:defRPr>
            </a:lvl1pPr>
          </a:lstStyle>
          <a:p>
            <a:pPr marL="91440" indent="-91440">
              <a:buFont typeface="+mj-lt"/>
              <a:buAutoNum type="arabicPeriod"/>
            </a:pPr>
            <a:r>
              <a:rPr lang="en-US" sz="750" dirty="0"/>
              <a:t>Concept Search results in PDF View</a:t>
            </a:r>
          </a:p>
          <a:p>
            <a:pPr marL="91440" indent="-91440">
              <a:buFont typeface="+mj-lt"/>
              <a:buAutoNum type="arabicPeriod"/>
            </a:pPr>
            <a:r>
              <a:rPr lang="en-US" sz="750" dirty="0"/>
              <a:t>Doc Ingestion – FS Orders complete</a:t>
            </a:r>
          </a:p>
          <a:p>
            <a:pPr marL="91440" indent="-91440">
              <a:buFont typeface="+mj-lt"/>
              <a:buAutoNum type="arabicPeriod"/>
            </a:pPr>
            <a:r>
              <a:rPr lang="en-US" sz="750" dirty="0"/>
              <a:t>Ontology 1.2 terms extracted</a:t>
            </a:r>
          </a:p>
          <a:p>
            <a:pPr marL="91440" indent="-91440">
              <a:buFont typeface="+mj-lt"/>
              <a:buAutoNum type="arabicPeriod"/>
            </a:pPr>
            <a:r>
              <a:rPr lang="en-US" sz="750" dirty="0"/>
              <a:t>K-Extractor Ver 7.8.0 evaluation</a:t>
            </a:r>
          </a:p>
        </p:txBody>
      </p:sp>
      <p:sp>
        <p:nvSpPr>
          <p:cNvPr id="55" name="object 47">
            <a:extLst>
              <a:ext uri="{FF2B5EF4-FFF2-40B4-BE49-F238E27FC236}">
                <a16:creationId xmlns:a16="http://schemas.microsoft.com/office/drawing/2014/main" id="{7DD3EE2D-C2EF-44CC-B5C8-E3AA92D47CFB}"/>
              </a:ext>
            </a:extLst>
          </p:cNvPr>
          <p:cNvSpPr/>
          <p:nvPr/>
        </p:nvSpPr>
        <p:spPr>
          <a:xfrm>
            <a:off x="5570022" y="5165560"/>
            <a:ext cx="224027" cy="150875"/>
          </a:xfrm>
          <a:prstGeom prst="rect">
            <a:avLst/>
          </a:prstGeom>
          <a:blipFill>
            <a:blip r:embed="rId3" cstate="print"/>
            <a:stretch>
              <a:fillRect/>
            </a:stretch>
          </a:blipFill>
        </p:spPr>
        <p:txBody>
          <a:bodyPr wrap="square" lIns="0" tIns="0" rIns="0" bIns="0" rtlCol="0"/>
          <a:lstStyle/>
          <a:p>
            <a:endParaRPr/>
          </a:p>
        </p:txBody>
      </p:sp>
      <p:sp>
        <p:nvSpPr>
          <p:cNvPr id="6" name="Footer Placeholder 5"/>
          <p:cNvSpPr>
            <a:spLocks noGrp="1"/>
          </p:cNvSpPr>
          <p:nvPr>
            <p:ph type="ftr" sz="quarter" idx="11"/>
          </p:nvPr>
        </p:nvSpPr>
        <p:spPr/>
        <p:txBody>
          <a:bodyPr/>
          <a:lstStyle/>
          <a:p>
            <a:pPr>
              <a:defRPr/>
            </a:pPr>
            <a:r>
              <a:rPr lang="en-US"/>
              <a:t>RCMT Status Update</a:t>
            </a:r>
          </a:p>
        </p:txBody>
      </p:sp>
      <p:sp>
        <p:nvSpPr>
          <p:cNvPr id="7" name="object 44">
            <a:extLst>
              <a:ext uri="{FF2B5EF4-FFF2-40B4-BE49-F238E27FC236}">
                <a16:creationId xmlns:a16="http://schemas.microsoft.com/office/drawing/2014/main" id="{AFECD610-5C6F-6FAD-9452-7E2971023086}"/>
              </a:ext>
            </a:extLst>
          </p:cNvPr>
          <p:cNvSpPr txBox="1"/>
          <p:nvPr/>
        </p:nvSpPr>
        <p:spPr>
          <a:xfrm>
            <a:off x="32051" y="4946326"/>
            <a:ext cx="2230120" cy="153888"/>
          </a:xfrm>
          <a:prstGeom prst="rect">
            <a:avLst/>
          </a:prstGeom>
        </p:spPr>
        <p:txBody>
          <a:bodyPr vert="horz" wrap="square" lIns="0" tIns="0" rIns="0" bIns="0" rtlCol="0">
            <a:spAutoFit/>
          </a:bodyPr>
          <a:lstStyle/>
          <a:p>
            <a:pPr marL="12700" algn="ctr">
              <a:lnSpc>
                <a:spcPct val="100000"/>
              </a:lnSpc>
              <a:buNone/>
            </a:pPr>
            <a:r>
              <a:rPr lang="en-US" sz="1000" b="1" dirty="0">
                <a:solidFill>
                  <a:schemeClr val="bg1"/>
                </a:solidFill>
                <a:latin typeface="Arial"/>
                <a:cs typeface="Arial"/>
              </a:rPr>
              <a:t>June 2023</a:t>
            </a:r>
            <a:endParaRPr sz="1000" b="1" dirty="0">
              <a:solidFill>
                <a:schemeClr val="bg1"/>
              </a:solidFill>
              <a:latin typeface="Arial"/>
              <a:cs typeface="Arial"/>
            </a:endParaRPr>
          </a:p>
        </p:txBody>
      </p:sp>
      <p:sp>
        <p:nvSpPr>
          <p:cNvPr id="9" name="object 47">
            <a:extLst>
              <a:ext uri="{FF2B5EF4-FFF2-40B4-BE49-F238E27FC236}">
                <a16:creationId xmlns:a16="http://schemas.microsoft.com/office/drawing/2014/main" id="{788DC4CD-1B98-15A9-BF5D-BD5A596361AF}"/>
              </a:ext>
            </a:extLst>
          </p:cNvPr>
          <p:cNvSpPr/>
          <p:nvPr/>
        </p:nvSpPr>
        <p:spPr>
          <a:xfrm>
            <a:off x="887032" y="5165560"/>
            <a:ext cx="224027" cy="150875"/>
          </a:xfrm>
          <a:prstGeom prst="rect">
            <a:avLst/>
          </a:prstGeom>
          <a:blipFill>
            <a:blip r:embed="rId3" cstate="print"/>
            <a:stretch>
              <a:fillRect/>
            </a:stretch>
          </a:blipFill>
        </p:spPr>
        <p:txBody>
          <a:bodyPr wrap="square" lIns="0" tIns="0" rIns="0" bIns="0" rtlCol="0"/>
          <a:lstStyle/>
          <a:p>
            <a:endParaRPr/>
          </a:p>
        </p:txBody>
      </p:sp>
      <p:sp>
        <p:nvSpPr>
          <p:cNvPr id="10" name="object 44">
            <a:extLst>
              <a:ext uri="{FF2B5EF4-FFF2-40B4-BE49-F238E27FC236}">
                <a16:creationId xmlns:a16="http://schemas.microsoft.com/office/drawing/2014/main" id="{235B7A14-9A32-BDA3-D275-CC795FFFBD41}"/>
              </a:ext>
            </a:extLst>
          </p:cNvPr>
          <p:cNvSpPr txBox="1"/>
          <p:nvPr/>
        </p:nvSpPr>
        <p:spPr>
          <a:xfrm>
            <a:off x="2160713" y="4946326"/>
            <a:ext cx="2230120" cy="153888"/>
          </a:xfrm>
          <a:prstGeom prst="rect">
            <a:avLst/>
          </a:prstGeom>
        </p:spPr>
        <p:txBody>
          <a:bodyPr vert="horz" wrap="square" lIns="0" tIns="0" rIns="0" bIns="0" rtlCol="0">
            <a:spAutoFit/>
          </a:bodyPr>
          <a:lstStyle/>
          <a:p>
            <a:pPr marL="12700" algn="ctr">
              <a:lnSpc>
                <a:spcPct val="100000"/>
              </a:lnSpc>
              <a:buNone/>
            </a:pPr>
            <a:r>
              <a:rPr lang="en-US" sz="1000" b="1" dirty="0">
                <a:solidFill>
                  <a:schemeClr val="bg1"/>
                </a:solidFill>
                <a:latin typeface="Arial"/>
                <a:cs typeface="Arial"/>
              </a:rPr>
              <a:t>July 2023</a:t>
            </a:r>
          </a:p>
        </p:txBody>
      </p:sp>
      <p:sp>
        <p:nvSpPr>
          <p:cNvPr id="12" name="TextBox 11">
            <a:extLst>
              <a:ext uri="{FF2B5EF4-FFF2-40B4-BE49-F238E27FC236}">
                <a16:creationId xmlns:a16="http://schemas.microsoft.com/office/drawing/2014/main" id="{FCB6758A-144A-E63F-FDAA-E4EAAEBCCF56}"/>
              </a:ext>
            </a:extLst>
          </p:cNvPr>
          <p:cNvSpPr txBox="1"/>
          <p:nvPr/>
        </p:nvSpPr>
        <p:spPr bwMode="auto">
          <a:xfrm>
            <a:off x="2031432" y="5330076"/>
            <a:ext cx="2246446" cy="692497"/>
          </a:xfrm>
          <a:prstGeom prst="rect">
            <a:avLst/>
          </a:prstGeom>
          <a:noFill/>
          <a:ln>
            <a:noFill/>
          </a:ln>
          <a:effectLst/>
        </p:spPr>
        <p:txBody>
          <a:bodyPr wrap="square" lIns="0" tIns="0" rIns="0" bIns="0" rtlCol="0">
            <a:spAutoFit/>
          </a:bodyPr>
          <a:lstStyle>
            <a:defPPr>
              <a:defRPr lang="en-US"/>
            </a:defPPr>
            <a:lvl1pPr algn="ctr">
              <a:buFontTx/>
              <a:buNone/>
              <a:defRPr sz="650" b="1">
                <a:solidFill>
                  <a:srgbClr val="3E3E3E"/>
                </a:solidFill>
                <a:latin typeface="Segoe UI"/>
                <a:cs typeface="Segoe UI"/>
              </a:defRPr>
            </a:lvl1pPr>
          </a:lstStyle>
          <a:p>
            <a:pPr marL="91440" indent="-91440">
              <a:buFont typeface="+mj-lt"/>
              <a:buAutoNum type="arabicPeriod"/>
            </a:pPr>
            <a:r>
              <a:rPr lang="en-US" sz="750" dirty="0"/>
              <a:t>Collections in PDF View (In progress)</a:t>
            </a:r>
          </a:p>
          <a:p>
            <a:pPr marL="91440" indent="-91440">
              <a:buFont typeface="+mj-lt"/>
              <a:buAutoNum type="arabicPeriod"/>
            </a:pPr>
            <a:r>
              <a:rPr lang="en-US" sz="750" dirty="0"/>
              <a:t>Doc Ingestion – 14 CFR Parts 1-199 complete</a:t>
            </a:r>
          </a:p>
          <a:p>
            <a:pPr marL="91440" indent="-91440">
              <a:buFont typeface="+mj-lt"/>
              <a:buAutoNum type="arabicPeriod"/>
            </a:pPr>
            <a:r>
              <a:rPr lang="en-US" sz="750" dirty="0"/>
              <a:t>Ontology 1.1 deployed to RCMT</a:t>
            </a:r>
          </a:p>
          <a:p>
            <a:pPr marL="91440" indent="-91440">
              <a:buFont typeface="+mj-lt"/>
              <a:buAutoNum type="arabicPeriod"/>
            </a:pPr>
            <a:r>
              <a:rPr lang="en-US" sz="750" dirty="0"/>
              <a:t>Ontology 1.2 delivered to Lymba </a:t>
            </a:r>
          </a:p>
          <a:p>
            <a:pPr marL="91440" indent="-91440">
              <a:buFont typeface="+mj-lt"/>
              <a:buAutoNum type="arabicPeriod"/>
            </a:pPr>
            <a:r>
              <a:rPr lang="en-US" sz="750" dirty="0"/>
              <a:t>Ontology 1.3 terms extracted</a:t>
            </a:r>
          </a:p>
          <a:p>
            <a:pPr marL="91440" indent="-91440">
              <a:buFont typeface="+mj-lt"/>
              <a:buAutoNum type="arabicPeriod"/>
            </a:pPr>
            <a:r>
              <a:rPr lang="en-US" sz="750" dirty="0"/>
              <a:t>Section 508 Compliance Testing (In Progress)</a:t>
            </a:r>
          </a:p>
        </p:txBody>
      </p:sp>
      <p:sp>
        <p:nvSpPr>
          <p:cNvPr id="13" name="TextBox 12">
            <a:extLst>
              <a:ext uri="{FF2B5EF4-FFF2-40B4-BE49-F238E27FC236}">
                <a16:creationId xmlns:a16="http://schemas.microsoft.com/office/drawing/2014/main" id="{237D0B8C-A63E-4E35-AB36-EA1CEFEA4644}"/>
              </a:ext>
            </a:extLst>
          </p:cNvPr>
          <p:cNvSpPr txBox="1"/>
          <p:nvPr/>
        </p:nvSpPr>
        <p:spPr bwMode="auto">
          <a:xfrm>
            <a:off x="4440639" y="5330076"/>
            <a:ext cx="2376887" cy="577081"/>
          </a:xfrm>
          <a:prstGeom prst="rect">
            <a:avLst/>
          </a:prstGeom>
          <a:noFill/>
          <a:ln>
            <a:noFill/>
          </a:ln>
          <a:effectLst/>
        </p:spPr>
        <p:txBody>
          <a:bodyPr wrap="square" lIns="0" tIns="0" rIns="0" bIns="0" rtlCol="0">
            <a:spAutoFit/>
          </a:bodyPr>
          <a:lstStyle>
            <a:defPPr>
              <a:defRPr lang="en-US"/>
            </a:defPPr>
            <a:lvl1pPr algn="ctr">
              <a:buFontTx/>
              <a:buNone/>
              <a:defRPr sz="650" b="1">
                <a:solidFill>
                  <a:srgbClr val="3E3E3E"/>
                </a:solidFill>
                <a:latin typeface="Segoe UI"/>
                <a:cs typeface="Segoe UI"/>
              </a:defRPr>
            </a:lvl1pPr>
          </a:lstStyle>
          <a:p>
            <a:pPr marL="91440" indent="-91440">
              <a:buFont typeface="+mj-lt"/>
              <a:buAutoNum type="arabicPeriod"/>
            </a:pPr>
            <a:r>
              <a:rPr lang="en-US" sz="750" dirty="0"/>
              <a:t>Doc Ingestion – AVS Orders &amp; </a:t>
            </a:r>
            <a:br>
              <a:rPr lang="en-US" sz="750" dirty="0"/>
            </a:br>
            <a:r>
              <a:rPr lang="en-US" sz="750" dirty="0"/>
              <a:t>ICAO Annexes complete </a:t>
            </a:r>
          </a:p>
          <a:p>
            <a:pPr marL="91440" indent="-91440">
              <a:buFont typeface="+mj-lt"/>
              <a:buAutoNum type="arabicPeriod"/>
            </a:pPr>
            <a:r>
              <a:rPr lang="en-US" sz="750" dirty="0"/>
              <a:t>Ontology 1.3 delivered to Lymba</a:t>
            </a:r>
          </a:p>
          <a:p>
            <a:pPr marL="91440" indent="-91440">
              <a:buFont typeface="+mj-lt"/>
              <a:buAutoNum type="arabicPeriod"/>
            </a:pPr>
            <a:r>
              <a:rPr lang="en-US" sz="750" dirty="0"/>
              <a:t>NLP Cycle 1.3 (In Progress)</a:t>
            </a:r>
          </a:p>
          <a:p>
            <a:pPr marL="91440" indent="-91440">
              <a:buFont typeface="+mj-lt"/>
              <a:buAutoNum type="arabicPeriod"/>
            </a:pPr>
            <a:r>
              <a:rPr lang="en-US" sz="750" dirty="0"/>
              <a:t>Ontology 1.4 term extraction (In Progress)</a:t>
            </a:r>
          </a:p>
        </p:txBody>
      </p:sp>
      <p:sp>
        <p:nvSpPr>
          <p:cNvPr id="5" name="object 44">
            <a:extLst>
              <a:ext uri="{FF2B5EF4-FFF2-40B4-BE49-F238E27FC236}">
                <a16:creationId xmlns:a16="http://schemas.microsoft.com/office/drawing/2014/main" id="{1A9F84CA-6459-C348-9123-41699C99B9CE}"/>
              </a:ext>
            </a:extLst>
          </p:cNvPr>
          <p:cNvSpPr txBox="1"/>
          <p:nvPr/>
        </p:nvSpPr>
        <p:spPr>
          <a:xfrm>
            <a:off x="6660738" y="4939241"/>
            <a:ext cx="2230120" cy="153888"/>
          </a:xfrm>
          <a:prstGeom prst="rect">
            <a:avLst/>
          </a:prstGeom>
        </p:spPr>
        <p:txBody>
          <a:bodyPr vert="horz" wrap="square" lIns="0" tIns="0" rIns="0" bIns="0" rtlCol="0">
            <a:spAutoFit/>
          </a:bodyPr>
          <a:lstStyle/>
          <a:p>
            <a:pPr marL="12700" algn="ctr">
              <a:lnSpc>
                <a:spcPct val="100000"/>
              </a:lnSpc>
              <a:buNone/>
            </a:pPr>
            <a:r>
              <a:rPr lang="en-US" sz="1000" b="1" dirty="0">
                <a:solidFill>
                  <a:schemeClr val="bg1"/>
                </a:solidFill>
                <a:latin typeface="Arial"/>
                <a:cs typeface="Arial"/>
              </a:rPr>
              <a:t>September 2023</a:t>
            </a:r>
            <a:endParaRPr sz="1000" b="1" dirty="0">
              <a:solidFill>
                <a:schemeClr val="bg1"/>
              </a:solidFill>
              <a:latin typeface="Arial"/>
              <a:cs typeface="Arial"/>
            </a:endParaRPr>
          </a:p>
        </p:txBody>
      </p:sp>
      <p:sp>
        <p:nvSpPr>
          <p:cNvPr id="8" name="object 47">
            <a:extLst>
              <a:ext uri="{FF2B5EF4-FFF2-40B4-BE49-F238E27FC236}">
                <a16:creationId xmlns:a16="http://schemas.microsoft.com/office/drawing/2014/main" id="{D8ACD846-E4A9-6632-EF92-A3091216F0FB}"/>
              </a:ext>
            </a:extLst>
          </p:cNvPr>
          <p:cNvSpPr/>
          <p:nvPr/>
        </p:nvSpPr>
        <p:spPr>
          <a:xfrm>
            <a:off x="7663785" y="5158475"/>
            <a:ext cx="224027" cy="150875"/>
          </a:xfrm>
          <a:prstGeom prst="rect">
            <a:avLst/>
          </a:prstGeom>
          <a:blipFill>
            <a:blip r:embed="rId3" cstate="print"/>
            <a:stretch>
              <a:fillRect/>
            </a:stretch>
          </a:blipFill>
        </p:spPr>
        <p:txBody>
          <a:bodyPr wrap="square" lIns="0" tIns="0" rIns="0" bIns="0" rtlCol="0"/>
          <a:lstStyle/>
          <a:p>
            <a:endParaRPr/>
          </a:p>
        </p:txBody>
      </p:sp>
      <p:sp>
        <p:nvSpPr>
          <p:cNvPr id="14" name="TextBox 13">
            <a:extLst>
              <a:ext uri="{FF2B5EF4-FFF2-40B4-BE49-F238E27FC236}">
                <a16:creationId xmlns:a16="http://schemas.microsoft.com/office/drawing/2014/main" id="{EF281AD7-2140-A7BD-53AE-44521FEE67C7}"/>
              </a:ext>
            </a:extLst>
          </p:cNvPr>
          <p:cNvSpPr txBox="1"/>
          <p:nvPr/>
        </p:nvSpPr>
        <p:spPr bwMode="auto">
          <a:xfrm>
            <a:off x="6534402" y="5322991"/>
            <a:ext cx="2536817" cy="577081"/>
          </a:xfrm>
          <a:prstGeom prst="rect">
            <a:avLst/>
          </a:prstGeom>
          <a:noFill/>
          <a:ln>
            <a:noFill/>
          </a:ln>
          <a:effectLst/>
        </p:spPr>
        <p:txBody>
          <a:bodyPr wrap="square" lIns="0" tIns="0" rIns="0" bIns="0" rtlCol="0">
            <a:spAutoFit/>
          </a:bodyPr>
          <a:lstStyle>
            <a:defPPr>
              <a:defRPr lang="en-US"/>
            </a:defPPr>
            <a:lvl1pPr algn="ctr">
              <a:buFontTx/>
              <a:buNone/>
              <a:defRPr sz="650" b="1">
                <a:solidFill>
                  <a:srgbClr val="3E3E3E"/>
                </a:solidFill>
                <a:latin typeface="Segoe UI"/>
                <a:cs typeface="Segoe UI"/>
              </a:defRPr>
            </a:lvl1pPr>
          </a:lstStyle>
          <a:p>
            <a:pPr marL="91440" indent="-91440">
              <a:buFont typeface="+mj-lt"/>
              <a:buAutoNum type="arabicPeriod"/>
            </a:pPr>
            <a:r>
              <a:rPr lang="en-US" sz="750" dirty="0"/>
              <a:t>Doc Ingestion – ATO Tech Ops </a:t>
            </a:r>
            <a:br>
              <a:rPr lang="en-US" sz="750" dirty="0"/>
            </a:br>
            <a:r>
              <a:rPr lang="en-US" sz="750" dirty="0"/>
              <a:t>Orders complete</a:t>
            </a:r>
          </a:p>
          <a:p>
            <a:pPr marL="91440" indent="-91440">
              <a:buFont typeface="+mj-lt"/>
              <a:buAutoNum type="arabicPeriod"/>
            </a:pPr>
            <a:r>
              <a:rPr lang="en-US" sz="750" dirty="0"/>
              <a:t>Ontology 1.3 deployed to RCMT</a:t>
            </a:r>
          </a:p>
          <a:p>
            <a:pPr marL="91440" indent="-91440">
              <a:buFont typeface="+mj-lt"/>
              <a:buAutoNum type="arabicPeriod"/>
            </a:pPr>
            <a:r>
              <a:rPr lang="en-US" sz="750" dirty="0"/>
              <a:t>Ontology 1.4 terms extracted </a:t>
            </a:r>
          </a:p>
          <a:p>
            <a:pPr marL="91440" indent="-91440">
              <a:buFont typeface="+mj-lt"/>
              <a:buAutoNum type="arabicPeriod"/>
            </a:pPr>
            <a:r>
              <a:rPr lang="en-US" sz="750" dirty="0"/>
              <a:t>Section 508 Testing complete</a:t>
            </a:r>
          </a:p>
        </p:txBody>
      </p:sp>
    </p:spTree>
    <p:extLst>
      <p:ext uri="{BB962C8B-B14F-4D97-AF65-F5344CB8AC3E}">
        <p14:creationId xmlns:p14="http://schemas.microsoft.com/office/powerpoint/2010/main" val="143871835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B7454BE0AF404458DA78BACF45A0582" ma:contentTypeVersion="22" ma:contentTypeDescription="Create a new document." ma:contentTypeScope="" ma:versionID="ca3869f261d455a7a36e6eb9a792b1f9">
  <xsd:schema xmlns:xsd="http://www.w3.org/2001/XMLSchema" xmlns:xs="http://www.w3.org/2001/XMLSchema" xmlns:p="http://schemas.microsoft.com/office/2006/metadata/properties" xmlns:ns2="2d1837e2-37f6-47ec-9830-7528d546fbb4" xmlns:ns3="b206f640-a264-41b2-8d5b-608bc758c2e5" targetNamespace="http://schemas.microsoft.com/office/2006/metadata/properties" ma:root="true" ma:fieldsID="1328a49d87f71df0aa2f5d6d94fd04a0" ns2:_="" ns3:_="">
    <xsd:import namespace="2d1837e2-37f6-47ec-9830-7528d546fbb4"/>
    <xsd:import namespace="b206f640-a264-41b2-8d5b-608bc758c2e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Timestamp" minOccurs="0"/>
                <xsd:element ref="ns2:time" minOccurs="0"/>
                <xsd:element ref="ns2:Category" minOccurs="0"/>
                <xsd:element ref="ns2:size" minOccurs="0"/>
                <xsd:element ref="ns2:MediaServiceSearchProperties" minOccurs="0"/>
                <xsd:element ref="ns2:MediaServiceLoca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1837e2-37f6-47ec-9830-7528d546fbb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5140611a-c168-494b-9fe1-18a11dc3f148" ma:termSetId="09814cd3-568e-fe90-9814-8d621ff8fb84" ma:anchorId="fba54fb3-c3e1-fe81-a776-ca4b69148c4d" ma:open="true" ma:isKeyword="false">
      <xsd:complexType>
        <xsd:sequence>
          <xsd:element ref="pc:Terms" minOccurs="0" maxOccurs="1"/>
        </xsd:sequence>
      </xsd:complexType>
    </xsd:element>
    <xsd:element name="Timestamp" ma:index="22" nillable="true" ma:displayName="Timestamp" ma:format="DateTime" ma:internalName="Timestamp">
      <xsd:simpleType>
        <xsd:restriction base="dms:DateTime"/>
      </xsd:simpleType>
    </xsd:element>
    <xsd:element name="time" ma:index="23" nillable="true" ma:displayName="time" ma:format="DateTime" ma:internalName="time">
      <xsd:simpleType>
        <xsd:restriction base="dms:DateTime"/>
      </xsd:simpleType>
    </xsd:element>
    <xsd:element name="Category" ma:index="24" nillable="true" ma:displayName="Category" ma:format="Dropdown" ma:internalName="Category">
      <xsd:simpleType>
        <xsd:restriction base="dms:Text">
          <xsd:maxLength value="255"/>
        </xsd:restriction>
      </xsd:simpleType>
    </xsd:element>
    <xsd:element name="size" ma:index="25" nillable="true" ma:displayName="size" ma:internalName="size">
      <xsd:simpleType>
        <xsd:restriction base="dms:Text">
          <xsd:maxLength value="255"/>
        </xsd:restriction>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Location" ma:index="27" nillable="true" ma:displayName="Location" ma:description="" ma:indexed="true" ma:internalName="MediaServiceLocation" ma:readOnly="true">
      <xsd:simpleType>
        <xsd:restriction base="dms:Text"/>
      </xsd:simpleType>
    </xsd:element>
    <xsd:element name="MediaServiceObjectDetectorVersions" ma:index="28"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206f640-a264-41b2-8d5b-608bc758c2e5"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6d87d0ed-5b8e-4f01-a07e-8212bb7f611f}" ma:internalName="TaxCatchAll" ma:showField="CatchAllData" ma:web="b206f640-a264-41b2-8d5b-608bc758c2e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imestamp xmlns="2d1837e2-37f6-47ec-9830-7528d546fbb4" xsi:nil="true"/>
    <time xmlns="2d1837e2-37f6-47ec-9830-7528d546fbb4" xsi:nil="true"/>
    <Category xmlns="2d1837e2-37f6-47ec-9830-7528d546fbb4" xsi:nil="true"/>
    <lcf76f155ced4ddcb4097134ff3c332f xmlns="2d1837e2-37f6-47ec-9830-7528d546fbb4">
      <Terms xmlns="http://schemas.microsoft.com/office/infopath/2007/PartnerControls"/>
    </lcf76f155ced4ddcb4097134ff3c332f>
    <TaxCatchAll xmlns="b206f640-a264-41b2-8d5b-608bc758c2e5" xsi:nil="true"/>
    <size xmlns="2d1837e2-37f6-47ec-9830-7528d546fbb4" xsi:nil="true"/>
  </documentManagement>
</p:properties>
</file>

<file path=customXml/itemProps1.xml><?xml version="1.0" encoding="utf-8"?>
<ds:datastoreItem xmlns:ds="http://schemas.openxmlformats.org/officeDocument/2006/customXml" ds:itemID="{F48A9B90-1BFF-45A7-8467-F528FFC26EFB}">
  <ds:schemaRefs>
    <ds:schemaRef ds:uri="2d1837e2-37f6-47ec-9830-7528d546fbb4"/>
    <ds:schemaRef ds:uri="b206f640-a264-41b2-8d5b-608bc758c2e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84BD821-BDAF-4663-9C7E-D2108840822B}">
  <ds:schemaRefs>
    <ds:schemaRef ds:uri="http://schemas.microsoft.com/sharepoint/v3/contenttype/forms"/>
  </ds:schemaRefs>
</ds:datastoreItem>
</file>

<file path=customXml/itemProps3.xml><?xml version="1.0" encoding="utf-8"?>
<ds:datastoreItem xmlns:ds="http://schemas.openxmlformats.org/officeDocument/2006/customXml" ds:itemID="{59A4FFEA-4EAD-42EB-92A6-CC657146472C}">
  <ds:schemaRefs>
    <ds:schemaRef ds:uri="2d1837e2-37f6-47ec-9830-7528d546fbb4"/>
    <ds:schemaRef ds:uri="b206f640-a264-41b2-8d5b-608bc758c2e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2468</TotalTime>
  <Words>1649</Words>
  <Application>Microsoft Office PowerPoint</Application>
  <PresentationFormat>On-screen Show (4:3)</PresentationFormat>
  <Paragraphs>186</Paragraphs>
  <Slides>7</Slides>
  <Notes>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7</vt:i4>
      </vt:variant>
    </vt:vector>
  </HeadingPairs>
  <TitlesOfParts>
    <vt:vector size="15" baseType="lpstr">
      <vt:lpstr>Arial</vt:lpstr>
      <vt:lpstr>Arial Narrow</vt:lpstr>
      <vt:lpstr>Arial Nova Cond</vt:lpstr>
      <vt:lpstr>Calibri</vt:lpstr>
      <vt:lpstr>Segoe UI</vt:lpstr>
      <vt:lpstr>Symbol</vt:lpstr>
      <vt:lpstr>Office Theme</vt:lpstr>
      <vt:lpstr>1_Office Theme</vt:lpstr>
      <vt:lpstr>Regulatory Compliance Mapping Tool (RCMT)  </vt:lpstr>
      <vt:lpstr>PowerPoint Presentation</vt:lpstr>
      <vt:lpstr>RCMT Highlights</vt:lpstr>
      <vt:lpstr>RCMT Usage by Week</vt:lpstr>
      <vt:lpstr>RCMT – NLP Challenge and Proposed Solution</vt:lpstr>
      <vt:lpstr>RCMT Monthly Bulletin (September)</vt:lpstr>
      <vt:lpstr>PowerPoint Presentation</vt:lpstr>
    </vt:vector>
  </TitlesOfParts>
  <Company>Federal Aviation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Monika.CTR.Trivedi@faa.gov</dc:creator>
  <cp:lastModifiedBy>Monika Trivedi</cp:lastModifiedBy>
  <cp:revision>3</cp:revision>
  <cp:lastPrinted>2019-09-19T12:46:03Z</cp:lastPrinted>
  <dcterms:created xsi:type="dcterms:W3CDTF">2012-06-04T13:23:06Z</dcterms:created>
  <dcterms:modified xsi:type="dcterms:W3CDTF">2023-09-20T04:27:38Z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0x010100DB7454BE0AF404458DA78BACF45A0582</vt:lpwstr>
  </property>
  <property fmtid="{D5CDD505-2E9C-101B-9397-08002B2CF9AE}" pid="3" name="_dlc_DocIdItemGuid">
    <vt:lpwstr>b700731d-ab34-4892-8db3-c7b9bbe4eb9f</vt:lpwstr>
  </property>
  <property fmtid="{D5CDD505-2E9C-101B-9397-08002B2CF9AE}" pid="4" name="MediaServiceImageTags">
    <vt:lpwstr/>
  </property>
</Properties>
</file>